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 id="2147483660" r:id="rId2"/>
    <p:sldMasterId id="2147483673" r:id="rId3"/>
  </p:sldMasterIdLst>
  <p:notesMasterIdLst>
    <p:notesMasterId r:id="rId25"/>
  </p:notesMasterIdLst>
  <p:sldIdLst>
    <p:sldId id="316" r:id="rId4"/>
    <p:sldId id="256" r:id="rId5"/>
    <p:sldId id="287" r:id="rId6"/>
    <p:sldId id="267" r:id="rId7"/>
    <p:sldId id="309" r:id="rId8"/>
    <p:sldId id="291" r:id="rId9"/>
    <p:sldId id="310" r:id="rId10"/>
    <p:sldId id="311" r:id="rId11"/>
    <p:sldId id="302" r:id="rId12"/>
    <p:sldId id="294" r:id="rId13"/>
    <p:sldId id="299" r:id="rId14"/>
    <p:sldId id="304" r:id="rId15"/>
    <p:sldId id="307" r:id="rId16"/>
    <p:sldId id="312" r:id="rId17"/>
    <p:sldId id="313" r:id="rId18"/>
    <p:sldId id="314" r:id="rId19"/>
    <p:sldId id="315" r:id="rId20"/>
    <p:sldId id="308" r:id="rId21"/>
    <p:sldId id="279" r:id="rId22"/>
    <p:sldId id="285" r:id="rId23"/>
    <p:sldId id="281" r:id="rId2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6">
          <p15:clr>
            <a:srgbClr val="A4A3A4"/>
          </p15:clr>
        </p15:guide>
        <p15:guide id="2" pos="291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CC"/>
    <a:srgbClr val="66FFFF"/>
    <a:srgbClr val="FFFF99"/>
    <a:srgbClr val="EDECB2"/>
    <a:srgbClr val="660033"/>
    <a:srgbClr val="FFCCCC"/>
    <a:srgbClr val="FFFF66"/>
    <a:srgbClr val="0000CC"/>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2804" autoAdjust="0"/>
  </p:normalViewPr>
  <p:slideViewPr>
    <p:cSldViewPr>
      <p:cViewPr varScale="1">
        <p:scale>
          <a:sx n="108" d="100"/>
          <a:sy n="108" d="100"/>
        </p:scale>
        <p:origin x="1704" y="102"/>
      </p:cViewPr>
      <p:guideLst>
        <p:guide orient="horz" pos="2196"/>
        <p:guide pos="2914"/>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D7D9CD-BD1D-44A3-A791-D98650C84C5D}" type="datetimeFigureOut">
              <a:rPr lang="zh-CN" altLang="en-US" smtClean="0"/>
              <a:t>2017/12/14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F62946-D7E6-4A86-B37D-A40FFC1F4B56}" type="slidenum">
              <a:rPr lang="zh-CN" altLang="en-US" smtClean="0"/>
              <a:t>‹#›</a:t>
            </a:fld>
            <a:endParaRPr lang="zh-CN" altLang="en-US"/>
          </a:p>
        </p:txBody>
      </p:sp>
    </p:spTree>
    <p:extLst>
      <p:ext uri="{BB962C8B-B14F-4D97-AF65-F5344CB8AC3E}">
        <p14:creationId xmlns:p14="http://schemas.microsoft.com/office/powerpoint/2010/main" val="2920828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F62946-D7E6-4A86-B37D-A40FFC1F4B56}" type="slidenum">
              <a:rPr lang="zh-CN" altLang="en-US" smtClean="0"/>
              <a:t>3</a:t>
            </a:fld>
            <a:endParaRPr lang="zh-CN" altLang="en-US"/>
          </a:p>
        </p:txBody>
      </p:sp>
    </p:spTree>
    <p:extLst>
      <p:ext uri="{BB962C8B-B14F-4D97-AF65-F5344CB8AC3E}">
        <p14:creationId xmlns:p14="http://schemas.microsoft.com/office/powerpoint/2010/main" val="2533679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F62946-D7E6-4A86-B37D-A40FFC1F4B56}" type="slidenum">
              <a:rPr lang="zh-CN" altLang="en-US" smtClean="0"/>
              <a:t>4</a:t>
            </a:fld>
            <a:endParaRPr lang="zh-CN" altLang="en-US"/>
          </a:p>
        </p:txBody>
      </p:sp>
    </p:spTree>
    <p:extLst>
      <p:ext uri="{BB962C8B-B14F-4D97-AF65-F5344CB8AC3E}">
        <p14:creationId xmlns:p14="http://schemas.microsoft.com/office/powerpoint/2010/main" val="2791133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1029"/>
          <p:cNvSpPr>
            <a:spLocks noGrp="1"/>
          </p:cNvSpPr>
          <p:nvPr>
            <p:ph type="sldNum" sz="quarter" idx="12"/>
          </p:nvPr>
        </p:nvSpPr>
        <p:spPr/>
        <p:txBody>
          <a:bodyPr/>
          <a:lstStyle>
            <a:lvl1pPr>
              <a:defRPr/>
            </a:lvl1pPr>
          </a:lstStyle>
          <a:p>
            <a:fld id="{7AF2BEF0-DAA6-4CAC-8288-03157F4FBEA9}"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1029"/>
          <p:cNvSpPr>
            <a:spLocks noGrp="1"/>
          </p:cNvSpPr>
          <p:nvPr>
            <p:ph type="sldNum" sz="quarter" idx="12"/>
          </p:nvPr>
        </p:nvSpPr>
        <p:spPr/>
        <p:txBody>
          <a:bodyPr/>
          <a:lstStyle>
            <a:lvl1pPr>
              <a:defRPr/>
            </a:lvl1pPr>
          </a:lstStyle>
          <a:p>
            <a:fld id="{4F2D83EF-BB0B-4DCE-A033-FE21A9709034}"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1029"/>
          <p:cNvSpPr>
            <a:spLocks noGrp="1"/>
          </p:cNvSpPr>
          <p:nvPr>
            <p:ph type="sldNum" sz="quarter" idx="12"/>
          </p:nvPr>
        </p:nvSpPr>
        <p:spPr/>
        <p:txBody>
          <a:bodyPr/>
          <a:lstStyle>
            <a:lvl1pPr>
              <a:defRPr/>
            </a:lvl1pPr>
          </a:lstStyle>
          <a:p>
            <a:fld id="{B0EA90E4-667E-4694-8A92-0111AC0DBFB8}"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2504"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600200"/>
            <a:ext cx="4032504"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6"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7" name="灯片编号占位符 1029"/>
          <p:cNvSpPr>
            <a:spLocks noGrp="1"/>
          </p:cNvSpPr>
          <p:nvPr>
            <p:ph type="sldNum" sz="quarter" idx="12"/>
          </p:nvPr>
        </p:nvSpPr>
        <p:spPr/>
        <p:txBody>
          <a:bodyPr/>
          <a:lstStyle>
            <a:lvl1pPr>
              <a:defRPr/>
            </a:lvl1pPr>
          </a:lstStyle>
          <a:p>
            <a:fld id="{4A68CE4C-EA18-489D-AEB8-5835E375FF56}"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8"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9" name="灯片编号占位符 1029"/>
          <p:cNvSpPr>
            <a:spLocks noGrp="1"/>
          </p:cNvSpPr>
          <p:nvPr>
            <p:ph type="sldNum" sz="quarter" idx="12"/>
          </p:nvPr>
        </p:nvSpPr>
        <p:spPr/>
        <p:txBody>
          <a:bodyPr/>
          <a:lstStyle>
            <a:lvl1pPr>
              <a:defRPr/>
            </a:lvl1pPr>
          </a:lstStyle>
          <a:p>
            <a:fld id="{074D7E1C-4EFB-4126-B18C-8520DCE5054E}"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4"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5" name="灯片编号占位符 1029"/>
          <p:cNvSpPr>
            <a:spLocks noGrp="1"/>
          </p:cNvSpPr>
          <p:nvPr>
            <p:ph type="sldNum" sz="quarter" idx="12"/>
          </p:nvPr>
        </p:nvSpPr>
        <p:spPr/>
        <p:txBody>
          <a:bodyPr/>
          <a:lstStyle>
            <a:lvl1pPr>
              <a:defRPr/>
            </a:lvl1pPr>
          </a:lstStyle>
          <a:p>
            <a:fld id="{3C981DA1-DB5A-41BF-809C-9A7E5753A8C0}"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3"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4" name="灯片编号占位符 1029"/>
          <p:cNvSpPr>
            <a:spLocks noGrp="1"/>
          </p:cNvSpPr>
          <p:nvPr>
            <p:ph type="sldNum" sz="quarter" idx="12"/>
          </p:nvPr>
        </p:nvSpPr>
        <p:spPr/>
        <p:txBody>
          <a:bodyPr/>
          <a:lstStyle>
            <a:lvl1pPr>
              <a:defRPr/>
            </a:lvl1pPr>
          </a:lstStyle>
          <a:p>
            <a:fld id="{FED03F30-A03A-4654-8239-E33F85A8B249}"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6"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7" name="灯片编号占位符 1029"/>
          <p:cNvSpPr>
            <a:spLocks noGrp="1"/>
          </p:cNvSpPr>
          <p:nvPr>
            <p:ph type="sldNum" sz="quarter" idx="12"/>
          </p:nvPr>
        </p:nvSpPr>
        <p:spPr/>
        <p:txBody>
          <a:bodyPr/>
          <a:lstStyle>
            <a:lvl1pPr>
              <a:defRPr/>
            </a:lvl1pPr>
          </a:lstStyle>
          <a:p>
            <a:fld id="{52BCBA9C-27A6-4558-8C85-089A8698C301}"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6"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7" name="灯片编号占位符 1029"/>
          <p:cNvSpPr>
            <a:spLocks noGrp="1"/>
          </p:cNvSpPr>
          <p:nvPr>
            <p:ph type="sldNum" sz="quarter" idx="12"/>
          </p:nvPr>
        </p:nvSpPr>
        <p:spPr/>
        <p:txBody>
          <a:bodyPr/>
          <a:lstStyle>
            <a:lvl1pPr>
              <a:defRPr/>
            </a:lvl1pPr>
          </a:lstStyle>
          <a:p>
            <a:fld id="{4D7EC4E3-DE4C-43BF-A933-2FFB4C63EBDB}"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1029"/>
          <p:cNvSpPr>
            <a:spLocks noGrp="1"/>
          </p:cNvSpPr>
          <p:nvPr>
            <p:ph type="sldNum" sz="quarter" idx="12"/>
          </p:nvPr>
        </p:nvSpPr>
        <p:spPr/>
        <p:txBody>
          <a:bodyPr/>
          <a:lstStyle>
            <a:lvl1pPr>
              <a:defRPr/>
            </a:lvl1pPr>
          </a:lstStyle>
          <a:p>
            <a:fld id="{862B3759-0A45-4F5F-88CA-5D2C12E230DE}"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1029"/>
          <p:cNvSpPr>
            <a:spLocks noGrp="1"/>
          </p:cNvSpPr>
          <p:nvPr>
            <p:ph type="sldNum" sz="quarter" idx="12"/>
          </p:nvPr>
        </p:nvSpPr>
        <p:spPr/>
        <p:txBody>
          <a:bodyPr/>
          <a:lstStyle>
            <a:lvl1pPr>
              <a:defRPr/>
            </a:lvl1pPr>
          </a:lstStyle>
          <a:p>
            <a:fld id="{009A5596-4EBA-4621-A4DB-E120E2B24129}"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1027"/>
          <p:cNvSpPr>
            <a:spLocks noGrp="1"/>
          </p:cNvSpPr>
          <p:nvPr>
            <p:ph type="dt" sz="half" idx="10"/>
          </p:nvPr>
        </p:nvSpPr>
        <p:spPr/>
        <p:txBody>
          <a:bodyPr/>
          <a:lstStyle>
            <a:lvl1pPr>
              <a:defRPr/>
            </a:lvl1pPr>
          </a:lstStyle>
          <a:p>
            <a:endParaRPr lang="zh-CN" altLang="en-US">
              <a:solidFill>
                <a:srgbClr val="000000"/>
              </a:solidFill>
            </a:endParaRPr>
          </a:p>
        </p:txBody>
      </p:sp>
      <p:sp>
        <p:nvSpPr>
          <p:cNvPr id="4" name="页脚占位符 1028"/>
          <p:cNvSpPr>
            <a:spLocks noGrp="1"/>
          </p:cNvSpPr>
          <p:nvPr>
            <p:ph type="ftr" sz="quarter" idx="11"/>
          </p:nvPr>
        </p:nvSpPr>
        <p:spPr/>
        <p:txBody>
          <a:bodyPr/>
          <a:lstStyle>
            <a:lvl1pPr>
              <a:defRPr/>
            </a:lvl1pPr>
          </a:lstStyle>
          <a:p>
            <a:endParaRPr lang="zh-CN" altLang="en-US">
              <a:solidFill>
                <a:srgbClr val="000000"/>
              </a:solidFill>
            </a:endParaRPr>
          </a:p>
        </p:txBody>
      </p:sp>
      <p:sp>
        <p:nvSpPr>
          <p:cNvPr id="5" name="灯片编号占位符 1029"/>
          <p:cNvSpPr>
            <a:spLocks noGrp="1"/>
          </p:cNvSpPr>
          <p:nvPr>
            <p:ph type="sldNum" sz="quarter" idx="12"/>
          </p:nvPr>
        </p:nvSpPr>
        <p:spPr/>
        <p:txBody>
          <a:bodyPr/>
          <a:lstStyle>
            <a:lvl1pPr>
              <a:defRPr/>
            </a:lvl1pPr>
          </a:lstStyle>
          <a:p>
            <a:fld id="{CD9524A3-55D9-4596-B8CF-B87DA1D0CA4A}" type="slidenum">
              <a:rPr lang="zh-CN" altLang="en-US">
                <a:solidFill>
                  <a:srgbClr val="000000"/>
                </a:solidFill>
              </a:rPr>
              <a:t>‹#›</a:t>
            </a:fld>
            <a:endParaRPr lang="zh-CN" alt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5497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7107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4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85482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85262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6604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55034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51219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25135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7684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265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2017/12/14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noChangeArrowheads="1"/>
          </p:cNvSpPr>
          <p:nvPr>
            <p:ph type="title" idx="4294967295"/>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1026"/>
          <p:cNvSpPr>
            <a:spLocks noGrp="1" noChangeArrowheads="1"/>
          </p:cNvSpPr>
          <p:nvPr>
            <p:ph type="body" idx="9"/>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1027"/>
          <p:cNvSpPr>
            <a:spLocks noGrp="1"/>
          </p:cNvSpPr>
          <p:nvPr>
            <p:ph type="dt" sz="half" idx="2"/>
          </p:nvPr>
        </p:nvSpPr>
        <p:spPr>
          <a:xfrm>
            <a:off x="457200" y="6245225"/>
            <a:ext cx="2133600" cy="476250"/>
          </a:xfrm>
          <a:prstGeom prst="rect">
            <a:avLst/>
          </a:prstGeom>
          <a:noFill/>
          <a:ln w="9525">
            <a:noFill/>
            <a:miter/>
          </a:ln>
        </p:spPr>
        <p:txBody>
          <a:bodyPr/>
          <a:lstStyle>
            <a:lvl1pPr>
              <a:defRPr sz="1400" noProof="1" dirty="0"/>
            </a:lvl1pPr>
          </a:lstStyle>
          <a:p>
            <a:pPr fontAlgn="base">
              <a:spcBef>
                <a:spcPct val="0"/>
              </a:spcBef>
              <a:spcAft>
                <a:spcPct val="0"/>
              </a:spcAft>
              <a:buFont typeface="Arial" panose="020B0604020202020204" pitchFamily="34" charset="0"/>
              <a:buNone/>
            </a:pPr>
            <a:endParaRPr lang="zh-CN" altLang="en-US">
              <a:solidFill>
                <a:srgbClr val="000000"/>
              </a:solidFill>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miter/>
          </a:ln>
        </p:spPr>
        <p:txBody>
          <a:bodyPr/>
          <a:lstStyle>
            <a:lvl1pPr algn="ctr">
              <a:defRPr sz="1400" noProof="1" dirty="0"/>
            </a:lvl1pPr>
          </a:lstStyle>
          <a:p>
            <a:pPr fontAlgn="base">
              <a:spcBef>
                <a:spcPct val="0"/>
              </a:spcBef>
              <a:spcAft>
                <a:spcPct val="0"/>
              </a:spcAft>
              <a:buFont typeface="Arial" panose="020B0604020202020204" pitchFamily="34" charset="0"/>
              <a:buNone/>
            </a:pPr>
            <a:endParaRPr lang="zh-CN" altLang="en-US">
              <a:solidFill>
                <a:srgbClr val="000000"/>
              </a:solidFill>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miter/>
          </a:ln>
        </p:spPr>
        <p:txBody>
          <a:bodyPr vert="horz" wrap="square" lIns="91440" tIns="45720" rIns="91440" bIns="45720" numCol="1" anchor="t" anchorCtr="0" compatLnSpc="1"/>
          <a:lstStyle>
            <a:lvl1pPr algn="r">
              <a:defRPr sz="1400"/>
            </a:lvl1pPr>
          </a:lstStyle>
          <a:p>
            <a:pPr fontAlgn="base">
              <a:spcBef>
                <a:spcPct val="0"/>
              </a:spcBef>
              <a:spcAft>
                <a:spcPct val="0"/>
              </a:spcAft>
              <a:buFont typeface="Arial" panose="020B0604020202020204" pitchFamily="34" charset="0"/>
              <a:buNone/>
            </a:pPr>
            <a:fld id="{5F17ED34-C1FA-4073-82BC-17FA0016E41D}" type="slidenum">
              <a:rPr lang="zh-CN" altLang="en-US" smtClean="0">
                <a:solidFill>
                  <a:srgbClr val="000000"/>
                </a:solidFill>
              </a:rPr>
              <a:t>‹#›</a:t>
            </a:fld>
            <a:endParaRPr lang="zh-CN" alt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buFont typeface="Arial" panose="020B0604020202020204" pitchFamily="34" charset="0"/>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11172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y.tupian.com/Group/5108/164376.htm" TargetMode="Externa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GIF"/><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0.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44" y="0"/>
            <a:ext cx="4362450" cy="6858000"/>
          </a:xfrm>
          <a:prstGeom prst="rect">
            <a:avLst/>
          </a:prstGeom>
        </p:spPr>
      </p:pic>
      <p:sp>
        <p:nvSpPr>
          <p:cNvPr id="5" name="矩形 4"/>
          <p:cNvSpPr/>
          <p:nvPr/>
        </p:nvSpPr>
        <p:spPr>
          <a:xfrm>
            <a:off x="4418806" y="520511"/>
            <a:ext cx="4572000" cy="5816977"/>
          </a:xfrm>
          <a:prstGeom prst="rect">
            <a:avLst/>
          </a:prstGeom>
        </p:spPr>
        <p:txBody>
          <a:bodyPr>
            <a:spAutoFit/>
          </a:bodyPr>
          <a:lstStyle/>
          <a:p>
            <a:r>
              <a:rPr lang="zh-CN" altLang="zh-CN" sz="3600" b="1" kern="100" dirty="0">
                <a:cs typeface="Times New Roman"/>
              </a:rPr>
              <a:t>李宛微</a:t>
            </a:r>
            <a:r>
              <a:rPr lang="zh-CN" altLang="zh-CN" sz="2800" b="1" kern="100" dirty="0">
                <a:cs typeface="Times New Roman"/>
              </a:rPr>
              <a:t>，海南海口秀峰实验学校初中部英语教师。从教七年来，一直秉承“以生为本”的理念，刻苦钻研教育理论和教学方法，努力提高自身素养和教学水平。曾被评为海口市龙华区“教坛新秀”， </a:t>
            </a:r>
            <a:r>
              <a:rPr lang="en-US" altLang="zh-CN" sz="2800" b="1" kern="100" dirty="0">
                <a:cs typeface="Times New Roman"/>
              </a:rPr>
              <a:t>2016</a:t>
            </a:r>
            <a:r>
              <a:rPr lang="zh-CN" altLang="zh-CN" sz="2800" b="1" kern="100" dirty="0">
                <a:cs typeface="Times New Roman"/>
              </a:rPr>
              <a:t>年获海南省初中英语教师课堂教学评比一等奖；</a:t>
            </a:r>
            <a:r>
              <a:rPr lang="en-US" altLang="zh-CN" sz="2800" b="1" kern="100" dirty="0">
                <a:cs typeface="Times New Roman"/>
              </a:rPr>
              <a:t>2017</a:t>
            </a:r>
            <a:r>
              <a:rPr lang="zh-CN" altLang="zh-CN" sz="2800" b="1" kern="100" dirty="0">
                <a:cs typeface="Times New Roman"/>
              </a:rPr>
              <a:t>年获全国英语复习课优秀课例展例一等奖；所写论文也曾多次获得市级、省级乃至国家级一等奖。</a:t>
            </a:r>
          </a:p>
        </p:txBody>
      </p:sp>
    </p:spTree>
    <p:extLst>
      <p:ext uri="{BB962C8B-B14F-4D97-AF65-F5344CB8AC3E}">
        <p14:creationId xmlns:p14="http://schemas.microsoft.com/office/powerpoint/2010/main" val="192144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椭圆 3"/>
          <p:cNvSpPr/>
          <p:nvPr/>
        </p:nvSpPr>
        <p:spPr>
          <a:xfrm>
            <a:off x="2483768" y="2636912"/>
            <a:ext cx="4248472" cy="10448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FF0000"/>
                </a:solidFill>
              </a:rPr>
              <a:t>Pandas in danger</a:t>
            </a:r>
            <a:endParaRPr lang="zh-CN" altLang="en-US" sz="3200" b="1" dirty="0">
              <a:solidFill>
                <a:srgbClr val="FF0000"/>
              </a:solidFill>
            </a:endParaRPr>
          </a:p>
        </p:txBody>
      </p:sp>
      <p:cxnSp>
        <p:nvCxnSpPr>
          <p:cNvPr id="6" name="直接箭头连接符 5"/>
          <p:cNvCxnSpPr>
            <a:stCxn id="4" idx="0"/>
            <a:endCxn id="21" idx="4"/>
          </p:cNvCxnSpPr>
          <p:nvPr/>
        </p:nvCxnSpPr>
        <p:spPr>
          <a:xfrm flipH="1" flipV="1">
            <a:off x="4608003" y="2123056"/>
            <a:ext cx="1" cy="5138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4" idx="3"/>
          </p:cNvCxnSpPr>
          <p:nvPr/>
        </p:nvCxnSpPr>
        <p:spPr>
          <a:xfrm flipH="1">
            <a:off x="2771800" y="3528760"/>
            <a:ext cx="334142" cy="50070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5844370" y="3573610"/>
            <a:ext cx="295956" cy="45585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771801" y="211042"/>
            <a:ext cx="3664862" cy="841693"/>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00CC"/>
              </a:solidFill>
            </a:endParaRPr>
          </a:p>
        </p:txBody>
      </p:sp>
      <p:sp>
        <p:nvSpPr>
          <p:cNvPr id="28" name="矩形 27"/>
          <p:cNvSpPr/>
          <p:nvPr/>
        </p:nvSpPr>
        <p:spPr>
          <a:xfrm>
            <a:off x="3923507" y="357166"/>
            <a:ext cx="1362873" cy="523220"/>
          </a:xfrm>
          <a:prstGeom prst="rect">
            <a:avLst/>
          </a:prstGeom>
        </p:spPr>
        <p:txBody>
          <a:bodyPr wrap="none">
            <a:spAutoFit/>
          </a:bodyPr>
          <a:lstStyle/>
          <a:p>
            <a:pPr lvl="0" algn="ctr"/>
            <a:r>
              <a:rPr lang="en-US" altLang="zh-CN" sz="2800" b="1" dirty="0" smtClean="0">
                <a:solidFill>
                  <a:schemeClr val="tx1">
                    <a:lumMod val="85000"/>
                    <a:lumOff val="15000"/>
                  </a:schemeClr>
                </a:solidFill>
              </a:rPr>
              <a:t>number</a:t>
            </a:r>
            <a:endParaRPr lang="en-US" altLang="zh-CN" sz="2800" b="1" dirty="0">
              <a:solidFill>
                <a:schemeClr val="tx1">
                  <a:lumMod val="85000"/>
                  <a:lumOff val="15000"/>
                </a:schemeClr>
              </a:solidFill>
            </a:endParaRPr>
          </a:p>
        </p:txBody>
      </p:sp>
      <p:sp>
        <p:nvSpPr>
          <p:cNvPr id="29" name="椭圆 28"/>
          <p:cNvSpPr/>
          <p:nvPr/>
        </p:nvSpPr>
        <p:spPr>
          <a:xfrm>
            <a:off x="323528" y="5085184"/>
            <a:ext cx="3600400" cy="1008112"/>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0000CC"/>
              </a:solidFill>
            </a:endParaRPr>
          </a:p>
        </p:txBody>
      </p:sp>
      <p:sp>
        <p:nvSpPr>
          <p:cNvPr id="31" name="椭圆 30"/>
          <p:cNvSpPr/>
          <p:nvPr/>
        </p:nvSpPr>
        <p:spPr>
          <a:xfrm>
            <a:off x="4716016" y="5151843"/>
            <a:ext cx="3960440" cy="941453"/>
          </a:xfrm>
          <a:prstGeom prst="ellipse">
            <a:avLst/>
          </a:prstGeom>
          <a:solidFill>
            <a:srgbClr val="EDE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solidFill>
                <a:srgbClr val="0000CC"/>
              </a:solidFill>
            </a:endParaRPr>
          </a:p>
        </p:txBody>
      </p:sp>
      <p:sp>
        <p:nvSpPr>
          <p:cNvPr id="32" name="矩形 31"/>
          <p:cNvSpPr/>
          <p:nvPr/>
        </p:nvSpPr>
        <p:spPr>
          <a:xfrm>
            <a:off x="755576" y="5354052"/>
            <a:ext cx="2705401" cy="523220"/>
          </a:xfrm>
          <a:prstGeom prst="rect">
            <a:avLst/>
          </a:prstGeom>
        </p:spPr>
        <p:txBody>
          <a:bodyPr wrap="square">
            <a:spAutoFit/>
          </a:bodyPr>
          <a:lstStyle/>
          <a:p>
            <a:pPr lvl="0" algn="ctr"/>
            <a:r>
              <a:rPr lang="en-US" altLang="zh-CN" sz="2800" b="1" dirty="0" smtClean="0"/>
              <a:t>situation    </a:t>
            </a:r>
            <a:endParaRPr lang="zh-CN" altLang="en-US" sz="2800" b="1" dirty="0"/>
          </a:p>
        </p:txBody>
      </p:sp>
      <p:sp>
        <p:nvSpPr>
          <p:cNvPr id="33" name="矩形 32"/>
          <p:cNvSpPr/>
          <p:nvPr/>
        </p:nvSpPr>
        <p:spPr>
          <a:xfrm>
            <a:off x="5395604" y="5354052"/>
            <a:ext cx="2704788" cy="523220"/>
          </a:xfrm>
          <a:prstGeom prst="rect">
            <a:avLst/>
          </a:prstGeom>
        </p:spPr>
        <p:txBody>
          <a:bodyPr wrap="square">
            <a:spAutoFit/>
          </a:bodyPr>
          <a:lstStyle/>
          <a:p>
            <a:pPr lvl="0" algn="ctr"/>
            <a:r>
              <a:rPr lang="en-US" altLang="zh-CN" sz="2800" b="1" dirty="0" smtClean="0"/>
              <a:t>helpers</a:t>
            </a:r>
            <a:endParaRPr lang="zh-CN" altLang="en-US" sz="2800" b="1" dirty="0"/>
          </a:p>
        </p:txBody>
      </p:sp>
      <p:sp>
        <p:nvSpPr>
          <p:cNvPr id="13" name="TextBox 12"/>
          <p:cNvSpPr txBox="1"/>
          <p:nvPr/>
        </p:nvSpPr>
        <p:spPr>
          <a:xfrm>
            <a:off x="0" y="-142900"/>
            <a:ext cx="370790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Post-reading</a:t>
            </a:r>
            <a:endParaRPr lang="zh-CN" alt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20" name="直接箭头连接符 19"/>
          <p:cNvCxnSpPr/>
          <p:nvPr/>
        </p:nvCxnSpPr>
        <p:spPr>
          <a:xfrm flipH="1" flipV="1">
            <a:off x="4506078" y="1052736"/>
            <a:ext cx="90010"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987822" y="1484783"/>
            <a:ext cx="3240361" cy="638273"/>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i="1" dirty="0">
                <a:solidFill>
                  <a:srgbClr val="0000CC"/>
                </a:solidFill>
              </a:rPr>
              <a:t>How many</a:t>
            </a:r>
            <a:endParaRPr lang="zh-CN" altLang="en-US" sz="2800" b="1" i="1" dirty="0">
              <a:solidFill>
                <a:srgbClr val="0000CC"/>
              </a:solidFill>
            </a:endParaRPr>
          </a:p>
        </p:txBody>
      </p:sp>
      <p:sp>
        <p:nvSpPr>
          <p:cNvPr id="24" name="椭圆 23"/>
          <p:cNvSpPr/>
          <p:nvPr/>
        </p:nvSpPr>
        <p:spPr>
          <a:xfrm>
            <a:off x="935596" y="3999715"/>
            <a:ext cx="3096344" cy="725429"/>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i="1" dirty="0" smtClean="0">
                <a:solidFill>
                  <a:srgbClr val="0000CC"/>
                </a:solidFill>
              </a:rPr>
              <a:t>Why</a:t>
            </a:r>
            <a:endParaRPr lang="zh-CN" altLang="en-US" sz="2800" b="1" i="1" dirty="0">
              <a:solidFill>
                <a:srgbClr val="0000CC"/>
              </a:solidFill>
            </a:endParaRPr>
          </a:p>
        </p:txBody>
      </p:sp>
      <p:sp>
        <p:nvSpPr>
          <p:cNvPr id="30" name="椭圆 29"/>
          <p:cNvSpPr/>
          <p:nvPr/>
        </p:nvSpPr>
        <p:spPr>
          <a:xfrm>
            <a:off x="4932040" y="4005064"/>
            <a:ext cx="3168352" cy="725429"/>
          </a:xfrm>
          <a:prstGeom prst="ellipse">
            <a:avLst/>
          </a:prstGeom>
          <a:solidFill>
            <a:srgbClr val="EDE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i="1" dirty="0" smtClean="0">
                <a:solidFill>
                  <a:srgbClr val="0000CC"/>
                </a:solidFill>
              </a:rPr>
              <a:t>Who</a:t>
            </a:r>
            <a:endParaRPr lang="zh-CN" altLang="en-US" sz="2800" b="1" i="1" dirty="0">
              <a:solidFill>
                <a:srgbClr val="0000CC"/>
              </a:solidFill>
            </a:endParaRPr>
          </a:p>
        </p:txBody>
      </p:sp>
      <p:cxnSp>
        <p:nvCxnSpPr>
          <p:cNvPr id="22" name="直接箭头连接符 21"/>
          <p:cNvCxnSpPr>
            <a:stCxn id="24" idx="4"/>
            <a:endCxn id="29" idx="0"/>
          </p:cNvCxnSpPr>
          <p:nvPr/>
        </p:nvCxnSpPr>
        <p:spPr>
          <a:xfrm flipH="1">
            <a:off x="2123728" y="4725144"/>
            <a:ext cx="360040"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6436662" y="4725144"/>
            <a:ext cx="295956" cy="45585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5" name="十二角星 34"/>
          <p:cNvSpPr/>
          <p:nvPr/>
        </p:nvSpPr>
        <p:spPr>
          <a:xfrm>
            <a:off x="-90212" y="1333647"/>
            <a:ext cx="9372600" cy="4479925"/>
          </a:xfrm>
          <a:prstGeom prst="star12">
            <a:avLst/>
          </a:prstGeom>
          <a:solidFill>
            <a:srgbClr val="BBE0E3"/>
          </a:solidFill>
          <a:ln w="25400" cap="flat" cmpd="sng" algn="ctr">
            <a:solidFill>
              <a:srgbClr val="BBE0E3">
                <a:shade val="50000"/>
              </a:srgbClr>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r>
              <a:rPr lang="en-US" altLang="zh-CN" sz="3200" b="1" kern="0" dirty="0" smtClean="0">
                <a:solidFill>
                  <a:srgbClr val="0000CC"/>
                </a:solidFill>
                <a:latin typeface="Arial" panose="020B0604020202020204"/>
                <a:ea typeface="宋体" panose="02010600030101010101" pitchFamily="2" charset="-122"/>
              </a:rPr>
              <a:t>Tip 3:</a:t>
            </a:r>
            <a:r>
              <a:rPr lang="en-US" altLang="zh-CN" sz="3200" b="1" kern="0" dirty="0" smtClean="0">
                <a:solidFill>
                  <a:srgbClr val="FF0000"/>
                </a:solidFill>
                <a:latin typeface="Arial" panose="020B0604020202020204"/>
                <a:ea typeface="宋体" panose="02010600030101010101" pitchFamily="2" charset="-122"/>
              </a:rPr>
              <a:t> To make a mind map, we need to find the main idea and related information, such as the key words.</a:t>
            </a:r>
            <a:endParaRPr kumimoji="0" lang="zh-CN" altLang="en-US" sz="3200" b="1" i="0" u="none" strike="noStrike" kern="0" cap="none" spc="0" normalizeH="0" baseline="0" noProof="0" dirty="0">
              <a:ln>
                <a:noFill/>
              </a:ln>
              <a:solidFill>
                <a:srgbClr val="FF0000"/>
              </a:solidFill>
              <a:effectLst/>
              <a:uLnTx/>
              <a:uFillTx/>
              <a:latin typeface="Arial" panose="020B0604020202020204"/>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2945"/>
          <p:cNvGrpSpPr/>
          <p:nvPr/>
        </p:nvGrpSpPr>
        <p:grpSpPr bwMode="auto">
          <a:xfrm>
            <a:off x="0" y="6165850"/>
            <a:ext cx="9144000" cy="692150"/>
            <a:chOff x="0" y="0"/>
            <a:chExt cx="2792" cy="628"/>
          </a:xfrm>
        </p:grpSpPr>
        <p:sp>
          <p:nvSpPr>
            <p:cNvPr id="16386" name="Freeform 9"/>
            <p:cNvSpPr>
              <a:spLocks noChangeArrowheads="1"/>
            </p:cNvSpPr>
            <p:nvPr/>
          </p:nvSpPr>
          <p:spPr bwMode="auto">
            <a:xfrm>
              <a:off x="0" y="107"/>
              <a:ext cx="559" cy="300"/>
            </a:xfrm>
            <a:custGeom>
              <a:avLst/>
              <a:gdLst>
                <a:gd name="T0" fmla="*/ 1119 w 1119"/>
                <a:gd name="T1" fmla="*/ 59 h 600"/>
                <a:gd name="T2" fmla="*/ 957 w 1119"/>
                <a:gd name="T3" fmla="*/ 59 h 600"/>
                <a:gd name="T4" fmla="*/ 957 w 1119"/>
                <a:gd name="T5" fmla="*/ 147 h 600"/>
                <a:gd name="T6" fmla="*/ 918 w 1119"/>
                <a:gd name="T7" fmla="*/ 186 h 600"/>
                <a:gd name="T8" fmla="*/ 870 w 1119"/>
                <a:gd name="T9" fmla="*/ 186 h 600"/>
                <a:gd name="T10" fmla="*/ 870 w 1119"/>
                <a:gd name="T11" fmla="*/ 93 h 600"/>
                <a:gd name="T12" fmla="*/ 737 w 1119"/>
                <a:gd name="T13" fmla="*/ 93 h 600"/>
                <a:gd name="T14" fmla="*/ 737 w 1119"/>
                <a:gd name="T15" fmla="*/ 204 h 600"/>
                <a:gd name="T16" fmla="*/ 689 w 1119"/>
                <a:gd name="T17" fmla="*/ 204 h 600"/>
                <a:gd name="T18" fmla="*/ 685 w 1119"/>
                <a:gd name="T19" fmla="*/ 166 h 600"/>
                <a:gd name="T20" fmla="*/ 678 w 1119"/>
                <a:gd name="T21" fmla="*/ 135 h 600"/>
                <a:gd name="T22" fmla="*/ 667 w 1119"/>
                <a:gd name="T23" fmla="*/ 108 h 600"/>
                <a:gd name="T24" fmla="*/ 653 w 1119"/>
                <a:gd name="T25" fmla="*/ 85 h 600"/>
                <a:gd name="T26" fmla="*/ 639 w 1119"/>
                <a:gd name="T27" fmla="*/ 66 h 600"/>
                <a:gd name="T28" fmla="*/ 627 w 1119"/>
                <a:gd name="T29" fmla="*/ 51 h 600"/>
                <a:gd name="T30" fmla="*/ 615 w 1119"/>
                <a:gd name="T31" fmla="*/ 38 h 600"/>
                <a:gd name="T32" fmla="*/ 607 w 1119"/>
                <a:gd name="T33" fmla="*/ 27 h 600"/>
                <a:gd name="T34" fmla="*/ 599 w 1119"/>
                <a:gd name="T35" fmla="*/ 40 h 600"/>
                <a:gd name="T36" fmla="*/ 590 w 1119"/>
                <a:gd name="T37" fmla="*/ 55 h 600"/>
                <a:gd name="T38" fmla="*/ 580 w 1119"/>
                <a:gd name="T39" fmla="*/ 73 h 600"/>
                <a:gd name="T40" fmla="*/ 571 w 1119"/>
                <a:gd name="T41" fmla="*/ 93 h 600"/>
                <a:gd name="T42" fmla="*/ 563 w 1119"/>
                <a:gd name="T43" fmla="*/ 111 h 600"/>
                <a:gd name="T44" fmla="*/ 556 w 1119"/>
                <a:gd name="T45" fmla="*/ 130 h 600"/>
                <a:gd name="T46" fmla="*/ 551 w 1119"/>
                <a:gd name="T47" fmla="*/ 145 h 600"/>
                <a:gd name="T48" fmla="*/ 547 w 1119"/>
                <a:gd name="T49" fmla="*/ 156 h 600"/>
                <a:gd name="T50" fmla="*/ 541 w 1119"/>
                <a:gd name="T51" fmla="*/ 142 h 600"/>
                <a:gd name="T52" fmla="*/ 536 w 1119"/>
                <a:gd name="T53" fmla="*/ 126 h 600"/>
                <a:gd name="T54" fmla="*/ 529 w 1119"/>
                <a:gd name="T55" fmla="*/ 109 h 600"/>
                <a:gd name="T56" fmla="*/ 521 w 1119"/>
                <a:gd name="T57" fmla="*/ 92 h 600"/>
                <a:gd name="T58" fmla="*/ 514 w 1119"/>
                <a:gd name="T59" fmla="*/ 76 h 600"/>
                <a:gd name="T60" fmla="*/ 506 w 1119"/>
                <a:gd name="T61" fmla="*/ 61 h 600"/>
                <a:gd name="T62" fmla="*/ 499 w 1119"/>
                <a:gd name="T63" fmla="*/ 48 h 600"/>
                <a:gd name="T64" fmla="*/ 493 w 1119"/>
                <a:gd name="T65" fmla="*/ 39 h 600"/>
                <a:gd name="T66" fmla="*/ 483 w 1119"/>
                <a:gd name="T67" fmla="*/ 55 h 600"/>
                <a:gd name="T68" fmla="*/ 472 w 1119"/>
                <a:gd name="T69" fmla="*/ 76 h 600"/>
                <a:gd name="T70" fmla="*/ 462 w 1119"/>
                <a:gd name="T71" fmla="*/ 100 h 600"/>
                <a:gd name="T72" fmla="*/ 453 w 1119"/>
                <a:gd name="T73" fmla="*/ 127 h 600"/>
                <a:gd name="T74" fmla="*/ 445 w 1119"/>
                <a:gd name="T75" fmla="*/ 155 h 600"/>
                <a:gd name="T76" fmla="*/ 439 w 1119"/>
                <a:gd name="T77" fmla="*/ 184 h 600"/>
                <a:gd name="T78" fmla="*/ 434 w 1119"/>
                <a:gd name="T79" fmla="*/ 212 h 600"/>
                <a:gd name="T80" fmla="*/ 432 w 1119"/>
                <a:gd name="T81" fmla="*/ 240 h 600"/>
                <a:gd name="T82" fmla="*/ 351 w 1119"/>
                <a:gd name="T83" fmla="*/ 240 h 600"/>
                <a:gd name="T84" fmla="*/ 351 w 1119"/>
                <a:gd name="T85" fmla="*/ 186 h 600"/>
                <a:gd name="T86" fmla="*/ 375 w 1119"/>
                <a:gd name="T87" fmla="*/ 186 h 600"/>
                <a:gd name="T88" fmla="*/ 318 w 1119"/>
                <a:gd name="T89" fmla="*/ 87 h 600"/>
                <a:gd name="T90" fmla="*/ 150 w 1119"/>
                <a:gd name="T91" fmla="*/ 87 h 600"/>
                <a:gd name="T92" fmla="*/ 104 w 1119"/>
                <a:gd name="T93" fmla="*/ 0 h 600"/>
                <a:gd name="T94" fmla="*/ 0 w 1119"/>
                <a:gd name="T95" fmla="*/ 229 h 600"/>
                <a:gd name="T96" fmla="*/ 0 w 1119"/>
                <a:gd name="T97" fmla="*/ 600 h 600"/>
                <a:gd name="T98" fmla="*/ 1119 w 1119"/>
                <a:gd name="T99" fmla="*/ 600 h 600"/>
                <a:gd name="T100" fmla="*/ 1119 w 1119"/>
                <a:gd name="T101" fmla="*/ 59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19" h="600">
                  <a:moveTo>
                    <a:pt x="1119" y="59"/>
                  </a:moveTo>
                  <a:lnTo>
                    <a:pt x="957" y="59"/>
                  </a:lnTo>
                  <a:lnTo>
                    <a:pt x="957" y="147"/>
                  </a:lnTo>
                  <a:lnTo>
                    <a:pt x="918" y="186"/>
                  </a:lnTo>
                  <a:lnTo>
                    <a:pt x="870" y="186"/>
                  </a:lnTo>
                  <a:lnTo>
                    <a:pt x="870" y="93"/>
                  </a:lnTo>
                  <a:lnTo>
                    <a:pt x="737" y="93"/>
                  </a:lnTo>
                  <a:lnTo>
                    <a:pt x="737" y="204"/>
                  </a:lnTo>
                  <a:lnTo>
                    <a:pt x="689" y="204"/>
                  </a:lnTo>
                  <a:lnTo>
                    <a:pt x="685" y="166"/>
                  </a:lnTo>
                  <a:lnTo>
                    <a:pt x="678" y="135"/>
                  </a:lnTo>
                  <a:lnTo>
                    <a:pt x="667" y="108"/>
                  </a:lnTo>
                  <a:lnTo>
                    <a:pt x="653" y="85"/>
                  </a:lnTo>
                  <a:lnTo>
                    <a:pt x="639" y="66"/>
                  </a:lnTo>
                  <a:lnTo>
                    <a:pt x="627" y="51"/>
                  </a:lnTo>
                  <a:lnTo>
                    <a:pt x="615" y="38"/>
                  </a:lnTo>
                  <a:lnTo>
                    <a:pt x="607" y="27"/>
                  </a:lnTo>
                  <a:lnTo>
                    <a:pt x="599" y="40"/>
                  </a:lnTo>
                  <a:lnTo>
                    <a:pt x="590" y="55"/>
                  </a:lnTo>
                  <a:lnTo>
                    <a:pt x="580" y="73"/>
                  </a:lnTo>
                  <a:lnTo>
                    <a:pt x="571" y="93"/>
                  </a:lnTo>
                  <a:lnTo>
                    <a:pt x="563" y="111"/>
                  </a:lnTo>
                  <a:lnTo>
                    <a:pt x="556" y="130"/>
                  </a:lnTo>
                  <a:lnTo>
                    <a:pt x="551" y="145"/>
                  </a:lnTo>
                  <a:lnTo>
                    <a:pt x="547" y="156"/>
                  </a:lnTo>
                  <a:lnTo>
                    <a:pt x="541" y="142"/>
                  </a:lnTo>
                  <a:lnTo>
                    <a:pt x="536" y="126"/>
                  </a:lnTo>
                  <a:lnTo>
                    <a:pt x="529" y="109"/>
                  </a:lnTo>
                  <a:lnTo>
                    <a:pt x="521" y="92"/>
                  </a:lnTo>
                  <a:lnTo>
                    <a:pt x="514" y="76"/>
                  </a:lnTo>
                  <a:lnTo>
                    <a:pt x="506" y="61"/>
                  </a:lnTo>
                  <a:lnTo>
                    <a:pt x="499" y="48"/>
                  </a:lnTo>
                  <a:lnTo>
                    <a:pt x="493" y="39"/>
                  </a:lnTo>
                  <a:lnTo>
                    <a:pt x="483" y="55"/>
                  </a:lnTo>
                  <a:lnTo>
                    <a:pt x="472" y="76"/>
                  </a:lnTo>
                  <a:lnTo>
                    <a:pt x="462" y="100"/>
                  </a:lnTo>
                  <a:lnTo>
                    <a:pt x="453" y="127"/>
                  </a:lnTo>
                  <a:lnTo>
                    <a:pt x="445" y="155"/>
                  </a:lnTo>
                  <a:lnTo>
                    <a:pt x="439" y="184"/>
                  </a:lnTo>
                  <a:lnTo>
                    <a:pt x="434" y="212"/>
                  </a:lnTo>
                  <a:lnTo>
                    <a:pt x="432" y="240"/>
                  </a:lnTo>
                  <a:lnTo>
                    <a:pt x="351" y="240"/>
                  </a:lnTo>
                  <a:lnTo>
                    <a:pt x="351" y="186"/>
                  </a:lnTo>
                  <a:lnTo>
                    <a:pt x="375" y="186"/>
                  </a:lnTo>
                  <a:lnTo>
                    <a:pt x="318" y="87"/>
                  </a:lnTo>
                  <a:lnTo>
                    <a:pt x="150" y="87"/>
                  </a:lnTo>
                  <a:lnTo>
                    <a:pt x="104" y="0"/>
                  </a:lnTo>
                  <a:lnTo>
                    <a:pt x="0" y="229"/>
                  </a:lnTo>
                  <a:lnTo>
                    <a:pt x="0" y="600"/>
                  </a:lnTo>
                  <a:lnTo>
                    <a:pt x="1119" y="600"/>
                  </a:lnTo>
                  <a:lnTo>
                    <a:pt x="1119" y="59"/>
                  </a:lnTo>
                  <a:close/>
                </a:path>
              </a:pathLst>
            </a:custGeom>
            <a:solidFill>
              <a:srgbClr val="D8C6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87" name="Rectangle 10"/>
            <p:cNvSpPr>
              <a:spLocks noChangeArrowheads="1"/>
            </p:cNvSpPr>
            <p:nvPr/>
          </p:nvSpPr>
          <p:spPr bwMode="auto">
            <a:xfrm>
              <a:off x="0" y="389"/>
              <a:ext cx="558" cy="221"/>
            </a:xfrm>
            <a:prstGeom prst="rect">
              <a:avLst/>
            </a:prstGeom>
            <a:solidFill>
              <a:srgbClr val="33BF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88" name="Freeform 11"/>
            <p:cNvSpPr>
              <a:spLocks noChangeArrowheads="1"/>
            </p:cNvSpPr>
            <p:nvPr/>
          </p:nvSpPr>
          <p:spPr bwMode="auto">
            <a:xfrm>
              <a:off x="1685" y="96"/>
              <a:ext cx="1107" cy="311"/>
            </a:xfrm>
            <a:custGeom>
              <a:avLst/>
              <a:gdLst>
                <a:gd name="T0" fmla="*/ 2214 w 2214"/>
                <a:gd name="T1" fmla="*/ 147 h 621"/>
                <a:gd name="T2" fmla="*/ 2087 w 2214"/>
                <a:gd name="T3" fmla="*/ 190 h 621"/>
                <a:gd name="T4" fmla="*/ 2024 w 2214"/>
                <a:gd name="T5" fmla="*/ 65 h 621"/>
                <a:gd name="T6" fmla="*/ 1977 w 2214"/>
                <a:gd name="T7" fmla="*/ 168 h 621"/>
                <a:gd name="T8" fmla="*/ 1955 w 2214"/>
                <a:gd name="T9" fmla="*/ 120 h 621"/>
                <a:gd name="T10" fmla="*/ 1882 w 2214"/>
                <a:gd name="T11" fmla="*/ 49 h 621"/>
                <a:gd name="T12" fmla="*/ 1861 w 2214"/>
                <a:gd name="T13" fmla="*/ 49 h 621"/>
                <a:gd name="T14" fmla="*/ 1828 w 2214"/>
                <a:gd name="T15" fmla="*/ 49 h 621"/>
                <a:gd name="T16" fmla="*/ 1784 w 2214"/>
                <a:gd name="T17" fmla="*/ 49 h 621"/>
                <a:gd name="T18" fmla="*/ 1738 w 2214"/>
                <a:gd name="T19" fmla="*/ 49 h 621"/>
                <a:gd name="T20" fmla="*/ 1694 w 2214"/>
                <a:gd name="T21" fmla="*/ 49 h 621"/>
                <a:gd name="T22" fmla="*/ 1660 w 2214"/>
                <a:gd name="T23" fmla="*/ 49 h 621"/>
                <a:gd name="T24" fmla="*/ 1639 w 2214"/>
                <a:gd name="T25" fmla="*/ 49 h 621"/>
                <a:gd name="T26" fmla="*/ 1631 w 2214"/>
                <a:gd name="T27" fmla="*/ 53 h 621"/>
                <a:gd name="T28" fmla="*/ 1607 w 2214"/>
                <a:gd name="T29" fmla="*/ 76 h 621"/>
                <a:gd name="T30" fmla="*/ 1577 w 2214"/>
                <a:gd name="T31" fmla="*/ 108 h 621"/>
                <a:gd name="T32" fmla="*/ 1554 w 2214"/>
                <a:gd name="T33" fmla="*/ 131 h 621"/>
                <a:gd name="T34" fmla="*/ 1587 w 2214"/>
                <a:gd name="T35" fmla="*/ 135 h 621"/>
                <a:gd name="T36" fmla="*/ 1515 w 2214"/>
                <a:gd name="T37" fmla="*/ 205 h 621"/>
                <a:gd name="T38" fmla="*/ 1515 w 2214"/>
                <a:gd name="T39" fmla="*/ 121 h 621"/>
                <a:gd name="T40" fmla="*/ 1515 w 2214"/>
                <a:gd name="T41" fmla="*/ 39 h 621"/>
                <a:gd name="T42" fmla="*/ 1505 w 2214"/>
                <a:gd name="T43" fmla="*/ 40 h 621"/>
                <a:gd name="T44" fmla="*/ 1481 w 2214"/>
                <a:gd name="T45" fmla="*/ 40 h 621"/>
                <a:gd name="T46" fmla="*/ 1448 w 2214"/>
                <a:gd name="T47" fmla="*/ 40 h 621"/>
                <a:gd name="T48" fmla="*/ 1410 w 2214"/>
                <a:gd name="T49" fmla="*/ 40 h 621"/>
                <a:gd name="T50" fmla="*/ 1371 w 2214"/>
                <a:gd name="T51" fmla="*/ 40 h 621"/>
                <a:gd name="T52" fmla="*/ 1337 w 2214"/>
                <a:gd name="T53" fmla="*/ 39 h 621"/>
                <a:gd name="T54" fmla="*/ 1313 w 2214"/>
                <a:gd name="T55" fmla="*/ 39 h 621"/>
                <a:gd name="T56" fmla="*/ 1304 w 2214"/>
                <a:gd name="T57" fmla="*/ 39 h 621"/>
                <a:gd name="T58" fmla="*/ 1063 w 2214"/>
                <a:gd name="T59" fmla="*/ 84 h 621"/>
                <a:gd name="T60" fmla="*/ 1049 w 2214"/>
                <a:gd name="T61" fmla="*/ 124 h 621"/>
                <a:gd name="T62" fmla="*/ 1020 w 2214"/>
                <a:gd name="T63" fmla="*/ 137 h 621"/>
                <a:gd name="T64" fmla="*/ 996 w 2214"/>
                <a:gd name="T65" fmla="*/ 159 h 621"/>
                <a:gd name="T66" fmla="*/ 981 w 2214"/>
                <a:gd name="T67" fmla="*/ 190 h 621"/>
                <a:gd name="T68" fmla="*/ 955 w 2214"/>
                <a:gd name="T69" fmla="*/ 207 h 621"/>
                <a:gd name="T70" fmla="*/ 944 w 2214"/>
                <a:gd name="T71" fmla="*/ 153 h 621"/>
                <a:gd name="T72" fmla="*/ 921 w 2214"/>
                <a:gd name="T73" fmla="*/ 132 h 621"/>
                <a:gd name="T74" fmla="*/ 898 w 2214"/>
                <a:gd name="T75" fmla="*/ 149 h 621"/>
                <a:gd name="T76" fmla="*/ 888 w 2214"/>
                <a:gd name="T77" fmla="*/ 207 h 621"/>
                <a:gd name="T78" fmla="*/ 822 w 2214"/>
                <a:gd name="T79" fmla="*/ 11 h 621"/>
                <a:gd name="T80" fmla="*/ 783 w 2214"/>
                <a:gd name="T81" fmla="*/ 75 h 621"/>
                <a:gd name="T82" fmla="*/ 524 w 2214"/>
                <a:gd name="T83" fmla="*/ 9 h 621"/>
                <a:gd name="T84" fmla="*/ 237 w 2214"/>
                <a:gd name="T85" fmla="*/ 75 h 621"/>
                <a:gd name="T86" fmla="*/ 175 w 2214"/>
                <a:gd name="T87" fmla="*/ 156 h 621"/>
                <a:gd name="T88" fmla="*/ 162 w 2214"/>
                <a:gd name="T89" fmla="*/ 139 h 621"/>
                <a:gd name="T90" fmla="*/ 147 w 2214"/>
                <a:gd name="T91" fmla="*/ 117 h 621"/>
                <a:gd name="T92" fmla="*/ 134 w 2214"/>
                <a:gd name="T93" fmla="*/ 98 h 621"/>
                <a:gd name="T94" fmla="*/ 129 w 2214"/>
                <a:gd name="T95" fmla="*/ 90 h 621"/>
                <a:gd name="T96" fmla="*/ 84 w 2214"/>
                <a:gd name="T97" fmla="*/ 0 h 621"/>
                <a:gd name="T98" fmla="*/ 45 w 2214"/>
                <a:gd name="T99" fmla="*/ 87 h 621"/>
                <a:gd name="T100" fmla="*/ 33 w 2214"/>
                <a:gd name="T101" fmla="*/ 156 h 621"/>
                <a:gd name="T102" fmla="*/ 0 w 2214"/>
                <a:gd name="T103" fmla="*/ 621 h 621"/>
                <a:gd name="T104" fmla="*/ 2214 w 2214"/>
                <a:gd name="T105" fmla="*/ 147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14" h="621">
                  <a:moveTo>
                    <a:pt x="2214" y="147"/>
                  </a:moveTo>
                  <a:lnTo>
                    <a:pt x="2214" y="147"/>
                  </a:lnTo>
                  <a:lnTo>
                    <a:pt x="2163" y="75"/>
                  </a:lnTo>
                  <a:lnTo>
                    <a:pt x="2087" y="190"/>
                  </a:lnTo>
                  <a:lnTo>
                    <a:pt x="2087" y="108"/>
                  </a:lnTo>
                  <a:lnTo>
                    <a:pt x="2024" y="65"/>
                  </a:lnTo>
                  <a:lnTo>
                    <a:pt x="1977" y="117"/>
                  </a:lnTo>
                  <a:lnTo>
                    <a:pt x="1977" y="168"/>
                  </a:lnTo>
                  <a:lnTo>
                    <a:pt x="1955" y="168"/>
                  </a:lnTo>
                  <a:lnTo>
                    <a:pt x="1955" y="120"/>
                  </a:lnTo>
                  <a:lnTo>
                    <a:pt x="1885" y="49"/>
                  </a:lnTo>
                  <a:lnTo>
                    <a:pt x="1882" y="49"/>
                  </a:lnTo>
                  <a:lnTo>
                    <a:pt x="1874" y="49"/>
                  </a:lnTo>
                  <a:lnTo>
                    <a:pt x="1861" y="49"/>
                  </a:lnTo>
                  <a:lnTo>
                    <a:pt x="1846" y="49"/>
                  </a:lnTo>
                  <a:lnTo>
                    <a:pt x="1828" y="49"/>
                  </a:lnTo>
                  <a:lnTo>
                    <a:pt x="1806" y="49"/>
                  </a:lnTo>
                  <a:lnTo>
                    <a:pt x="1784" y="49"/>
                  </a:lnTo>
                  <a:lnTo>
                    <a:pt x="1761" y="49"/>
                  </a:lnTo>
                  <a:lnTo>
                    <a:pt x="1738" y="49"/>
                  </a:lnTo>
                  <a:lnTo>
                    <a:pt x="1716" y="49"/>
                  </a:lnTo>
                  <a:lnTo>
                    <a:pt x="1694" y="49"/>
                  </a:lnTo>
                  <a:lnTo>
                    <a:pt x="1676" y="49"/>
                  </a:lnTo>
                  <a:lnTo>
                    <a:pt x="1660" y="49"/>
                  </a:lnTo>
                  <a:lnTo>
                    <a:pt x="1647" y="49"/>
                  </a:lnTo>
                  <a:lnTo>
                    <a:pt x="1639" y="49"/>
                  </a:lnTo>
                  <a:lnTo>
                    <a:pt x="1636" y="49"/>
                  </a:lnTo>
                  <a:lnTo>
                    <a:pt x="1631" y="53"/>
                  </a:lnTo>
                  <a:lnTo>
                    <a:pt x="1621" y="63"/>
                  </a:lnTo>
                  <a:lnTo>
                    <a:pt x="1607" y="76"/>
                  </a:lnTo>
                  <a:lnTo>
                    <a:pt x="1592" y="92"/>
                  </a:lnTo>
                  <a:lnTo>
                    <a:pt x="1577" y="108"/>
                  </a:lnTo>
                  <a:lnTo>
                    <a:pt x="1563" y="121"/>
                  </a:lnTo>
                  <a:lnTo>
                    <a:pt x="1554" y="131"/>
                  </a:lnTo>
                  <a:lnTo>
                    <a:pt x="1550" y="135"/>
                  </a:lnTo>
                  <a:lnTo>
                    <a:pt x="1587" y="135"/>
                  </a:lnTo>
                  <a:lnTo>
                    <a:pt x="1587" y="205"/>
                  </a:lnTo>
                  <a:lnTo>
                    <a:pt x="1515" y="205"/>
                  </a:lnTo>
                  <a:lnTo>
                    <a:pt x="1515" y="178"/>
                  </a:lnTo>
                  <a:lnTo>
                    <a:pt x="1515" y="121"/>
                  </a:lnTo>
                  <a:lnTo>
                    <a:pt x="1515" y="63"/>
                  </a:lnTo>
                  <a:lnTo>
                    <a:pt x="1515" y="39"/>
                  </a:lnTo>
                  <a:lnTo>
                    <a:pt x="1512" y="39"/>
                  </a:lnTo>
                  <a:lnTo>
                    <a:pt x="1505" y="40"/>
                  </a:lnTo>
                  <a:lnTo>
                    <a:pt x="1495" y="40"/>
                  </a:lnTo>
                  <a:lnTo>
                    <a:pt x="1481" y="40"/>
                  </a:lnTo>
                  <a:lnTo>
                    <a:pt x="1466" y="40"/>
                  </a:lnTo>
                  <a:lnTo>
                    <a:pt x="1448" y="40"/>
                  </a:lnTo>
                  <a:lnTo>
                    <a:pt x="1429" y="40"/>
                  </a:lnTo>
                  <a:lnTo>
                    <a:pt x="1410" y="40"/>
                  </a:lnTo>
                  <a:lnTo>
                    <a:pt x="1389" y="40"/>
                  </a:lnTo>
                  <a:lnTo>
                    <a:pt x="1371" y="40"/>
                  </a:lnTo>
                  <a:lnTo>
                    <a:pt x="1352" y="39"/>
                  </a:lnTo>
                  <a:lnTo>
                    <a:pt x="1337" y="39"/>
                  </a:lnTo>
                  <a:lnTo>
                    <a:pt x="1323" y="39"/>
                  </a:lnTo>
                  <a:lnTo>
                    <a:pt x="1313" y="39"/>
                  </a:lnTo>
                  <a:lnTo>
                    <a:pt x="1306" y="39"/>
                  </a:lnTo>
                  <a:lnTo>
                    <a:pt x="1304" y="39"/>
                  </a:lnTo>
                  <a:lnTo>
                    <a:pt x="1304" y="84"/>
                  </a:lnTo>
                  <a:lnTo>
                    <a:pt x="1063" y="84"/>
                  </a:lnTo>
                  <a:lnTo>
                    <a:pt x="1063" y="123"/>
                  </a:lnTo>
                  <a:lnTo>
                    <a:pt x="1049" y="124"/>
                  </a:lnTo>
                  <a:lnTo>
                    <a:pt x="1035" y="129"/>
                  </a:lnTo>
                  <a:lnTo>
                    <a:pt x="1020" y="137"/>
                  </a:lnTo>
                  <a:lnTo>
                    <a:pt x="1008" y="147"/>
                  </a:lnTo>
                  <a:lnTo>
                    <a:pt x="996" y="159"/>
                  </a:lnTo>
                  <a:lnTo>
                    <a:pt x="987" y="174"/>
                  </a:lnTo>
                  <a:lnTo>
                    <a:pt x="981" y="190"/>
                  </a:lnTo>
                  <a:lnTo>
                    <a:pt x="979" y="207"/>
                  </a:lnTo>
                  <a:lnTo>
                    <a:pt x="955" y="207"/>
                  </a:lnTo>
                  <a:lnTo>
                    <a:pt x="952" y="176"/>
                  </a:lnTo>
                  <a:lnTo>
                    <a:pt x="944" y="153"/>
                  </a:lnTo>
                  <a:lnTo>
                    <a:pt x="934" y="138"/>
                  </a:lnTo>
                  <a:lnTo>
                    <a:pt x="921" y="132"/>
                  </a:lnTo>
                  <a:lnTo>
                    <a:pt x="909" y="137"/>
                  </a:lnTo>
                  <a:lnTo>
                    <a:pt x="898" y="149"/>
                  </a:lnTo>
                  <a:lnTo>
                    <a:pt x="890" y="174"/>
                  </a:lnTo>
                  <a:lnTo>
                    <a:pt x="888" y="207"/>
                  </a:lnTo>
                  <a:lnTo>
                    <a:pt x="822" y="207"/>
                  </a:lnTo>
                  <a:lnTo>
                    <a:pt x="822" y="11"/>
                  </a:lnTo>
                  <a:lnTo>
                    <a:pt x="783" y="11"/>
                  </a:lnTo>
                  <a:lnTo>
                    <a:pt x="783" y="75"/>
                  </a:lnTo>
                  <a:lnTo>
                    <a:pt x="567" y="75"/>
                  </a:lnTo>
                  <a:lnTo>
                    <a:pt x="524" y="9"/>
                  </a:lnTo>
                  <a:lnTo>
                    <a:pt x="481" y="75"/>
                  </a:lnTo>
                  <a:lnTo>
                    <a:pt x="237" y="75"/>
                  </a:lnTo>
                  <a:lnTo>
                    <a:pt x="237" y="156"/>
                  </a:lnTo>
                  <a:lnTo>
                    <a:pt x="175" y="156"/>
                  </a:lnTo>
                  <a:lnTo>
                    <a:pt x="169" y="149"/>
                  </a:lnTo>
                  <a:lnTo>
                    <a:pt x="162" y="139"/>
                  </a:lnTo>
                  <a:lnTo>
                    <a:pt x="155" y="129"/>
                  </a:lnTo>
                  <a:lnTo>
                    <a:pt x="147" y="117"/>
                  </a:lnTo>
                  <a:lnTo>
                    <a:pt x="140" y="107"/>
                  </a:lnTo>
                  <a:lnTo>
                    <a:pt x="134" y="98"/>
                  </a:lnTo>
                  <a:lnTo>
                    <a:pt x="130" y="92"/>
                  </a:lnTo>
                  <a:lnTo>
                    <a:pt x="129" y="90"/>
                  </a:lnTo>
                  <a:lnTo>
                    <a:pt x="151" y="93"/>
                  </a:lnTo>
                  <a:lnTo>
                    <a:pt x="84" y="0"/>
                  </a:lnTo>
                  <a:lnTo>
                    <a:pt x="26" y="87"/>
                  </a:lnTo>
                  <a:lnTo>
                    <a:pt x="45" y="87"/>
                  </a:lnTo>
                  <a:lnTo>
                    <a:pt x="11" y="151"/>
                  </a:lnTo>
                  <a:lnTo>
                    <a:pt x="33" y="156"/>
                  </a:lnTo>
                  <a:lnTo>
                    <a:pt x="0" y="192"/>
                  </a:lnTo>
                  <a:lnTo>
                    <a:pt x="0" y="621"/>
                  </a:lnTo>
                  <a:lnTo>
                    <a:pt x="2214" y="621"/>
                  </a:lnTo>
                  <a:lnTo>
                    <a:pt x="2214" y="147"/>
                  </a:lnTo>
                  <a:close/>
                </a:path>
              </a:pathLst>
            </a:custGeom>
            <a:solidFill>
              <a:srgbClr val="D8C6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89" name="Rectangle 12"/>
            <p:cNvSpPr>
              <a:spLocks noChangeArrowheads="1"/>
            </p:cNvSpPr>
            <p:nvPr/>
          </p:nvSpPr>
          <p:spPr bwMode="auto">
            <a:xfrm>
              <a:off x="1684" y="407"/>
              <a:ext cx="1108" cy="221"/>
            </a:xfrm>
            <a:prstGeom prst="rect">
              <a:avLst/>
            </a:prstGeom>
            <a:solidFill>
              <a:srgbClr val="33BF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0" name="Freeform 13"/>
            <p:cNvSpPr>
              <a:spLocks noChangeArrowheads="1"/>
            </p:cNvSpPr>
            <p:nvPr/>
          </p:nvSpPr>
          <p:spPr bwMode="auto">
            <a:xfrm>
              <a:off x="1684" y="275"/>
              <a:ext cx="24" cy="132"/>
            </a:xfrm>
            <a:custGeom>
              <a:avLst/>
              <a:gdLst>
                <a:gd name="T0" fmla="*/ 26 w 50"/>
                <a:gd name="T1" fmla="*/ 0 h 263"/>
                <a:gd name="T2" fmla="*/ 50 w 50"/>
                <a:gd name="T3" fmla="*/ 57 h 263"/>
                <a:gd name="T4" fmla="*/ 50 w 50"/>
                <a:gd name="T5" fmla="*/ 263 h 263"/>
                <a:gd name="T6" fmla="*/ 0 w 50"/>
                <a:gd name="T7" fmla="*/ 263 h 263"/>
                <a:gd name="T8" fmla="*/ 0 w 50"/>
                <a:gd name="T9" fmla="*/ 57 h 263"/>
                <a:gd name="T10" fmla="*/ 26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1" name="Freeform 14"/>
            <p:cNvSpPr>
              <a:spLocks noChangeArrowheads="1"/>
            </p:cNvSpPr>
            <p:nvPr/>
          </p:nvSpPr>
          <p:spPr bwMode="auto">
            <a:xfrm>
              <a:off x="1720" y="275"/>
              <a:ext cx="25" cy="132"/>
            </a:xfrm>
            <a:custGeom>
              <a:avLst/>
              <a:gdLst>
                <a:gd name="T0" fmla="*/ 24 w 50"/>
                <a:gd name="T1" fmla="*/ 0 h 263"/>
                <a:gd name="T2" fmla="*/ 50 w 50"/>
                <a:gd name="T3" fmla="*/ 57 h 263"/>
                <a:gd name="T4" fmla="*/ 50 w 50"/>
                <a:gd name="T5" fmla="*/ 263 h 263"/>
                <a:gd name="T6" fmla="*/ 0 w 50"/>
                <a:gd name="T7" fmla="*/ 263 h 263"/>
                <a:gd name="T8" fmla="*/ 0 w 50"/>
                <a:gd name="T9" fmla="*/ 57 h 263"/>
                <a:gd name="T10" fmla="*/ 24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2" name="Freeform 15"/>
            <p:cNvSpPr>
              <a:spLocks noChangeArrowheads="1"/>
            </p:cNvSpPr>
            <p:nvPr/>
          </p:nvSpPr>
          <p:spPr bwMode="auto">
            <a:xfrm>
              <a:off x="1758" y="275"/>
              <a:ext cx="25" cy="132"/>
            </a:xfrm>
            <a:custGeom>
              <a:avLst/>
              <a:gdLst>
                <a:gd name="T0" fmla="*/ 25 w 50"/>
                <a:gd name="T1" fmla="*/ 0 h 263"/>
                <a:gd name="T2" fmla="*/ 50 w 50"/>
                <a:gd name="T3" fmla="*/ 57 h 263"/>
                <a:gd name="T4" fmla="*/ 50 w 50"/>
                <a:gd name="T5" fmla="*/ 263 h 263"/>
                <a:gd name="T6" fmla="*/ 0 w 50"/>
                <a:gd name="T7" fmla="*/ 263 h 263"/>
                <a:gd name="T8" fmla="*/ 0 w 50"/>
                <a:gd name="T9" fmla="*/ 57 h 263"/>
                <a:gd name="T10" fmla="*/ 25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5" y="0"/>
                  </a:moveTo>
                  <a:lnTo>
                    <a:pt x="50" y="57"/>
                  </a:lnTo>
                  <a:lnTo>
                    <a:pt x="50"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3" name="Rectangle 16"/>
            <p:cNvSpPr>
              <a:spLocks noChangeArrowheads="1"/>
            </p:cNvSpPr>
            <p:nvPr/>
          </p:nvSpPr>
          <p:spPr bwMode="auto">
            <a:xfrm>
              <a:off x="1684" y="31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4" name="Rectangle 17"/>
            <p:cNvSpPr>
              <a:spLocks noChangeArrowheads="1"/>
            </p:cNvSpPr>
            <p:nvPr/>
          </p:nvSpPr>
          <p:spPr bwMode="auto">
            <a:xfrm>
              <a:off x="1684" y="374"/>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5" name="Freeform 18"/>
            <p:cNvSpPr>
              <a:spLocks noChangeArrowheads="1"/>
            </p:cNvSpPr>
            <p:nvPr/>
          </p:nvSpPr>
          <p:spPr bwMode="auto">
            <a:xfrm>
              <a:off x="2407" y="275"/>
              <a:ext cx="24" cy="132"/>
            </a:xfrm>
            <a:custGeom>
              <a:avLst/>
              <a:gdLst>
                <a:gd name="T0" fmla="*/ 24 w 50"/>
                <a:gd name="T1" fmla="*/ 0 h 263"/>
                <a:gd name="T2" fmla="*/ 50 w 50"/>
                <a:gd name="T3" fmla="*/ 57 h 263"/>
                <a:gd name="T4" fmla="*/ 50 w 50"/>
                <a:gd name="T5" fmla="*/ 263 h 263"/>
                <a:gd name="T6" fmla="*/ 0 w 50"/>
                <a:gd name="T7" fmla="*/ 263 h 263"/>
                <a:gd name="T8" fmla="*/ 0 w 50"/>
                <a:gd name="T9" fmla="*/ 57 h 263"/>
                <a:gd name="T10" fmla="*/ 24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6" name="Freeform 19"/>
            <p:cNvSpPr>
              <a:spLocks noChangeArrowheads="1"/>
            </p:cNvSpPr>
            <p:nvPr/>
          </p:nvSpPr>
          <p:spPr bwMode="auto">
            <a:xfrm>
              <a:off x="2443"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7" name="Freeform 20"/>
            <p:cNvSpPr>
              <a:spLocks noChangeArrowheads="1"/>
            </p:cNvSpPr>
            <p:nvPr/>
          </p:nvSpPr>
          <p:spPr bwMode="auto">
            <a:xfrm>
              <a:off x="2481"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8" name="Freeform 21"/>
            <p:cNvSpPr>
              <a:spLocks noChangeArrowheads="1"/>
            </p:cNvSpPr>
            <p:nvPr/>
          </p:nvSpPr>
          <p:spPr bwMode="auto">
            <a:xfrm>
              <a:off x="2519"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399" name="Freeform 22"/>
            <p:cNvSpPr>
              <a:spLocks noChangeArrowheads="1"/>
            </p:cNvSpPr>
            <p:nvPr/>
          </p:nvSpPr>
          <p:spPr bwMode="auto">
            <a:xfrm>
              <a:off x="2557" y="275"/>
              <a:ext cx="25" cy="144"/>
            </a:xfrm>
            <a:custGeom>
              <a:avLst/>
              <a:gdLst>
                <a:gd name="T0" fmla="*/ 25 w 49"/>
                <a:gd name="T1" fmla="*/ 0 h 286"/>
                <a:gd name="T2" fmla="*/ 49 w 49"/>
                <a:gd name="T3" fmla="*/ 57 h 286"/>
                <a:gd name="T4" fmla="*/ 49 w 49"/>
                <a:gd name="T5" fmla="*/ 286 h 286"/>
                <a:gd name="T6" fmla="*/ 0 w 49"/>
                <a:gd name="T7" fmla="*/ 272 h 286"/>
                <a:gd name="T8" fmla="*/ 0 w 49"/>
                <a:gd name="T9" fmla="*/ 57 h 286"/>
                <a:gd name="T10" fmla="*/ 25 w 49"/>
                <a:gd name="T11" fmla="*/ 0 h 286"/>
              </a:gdLst>
              <a:ahLst/>
              <a:cxnLst>
                <a:cxn ang="0">
                  <a:pos x="T0" y="T1"/>
                </a:cxn>
                <a:cxn ang="0">
                  <a:pos x="T2" y="T3"/>
                </a:cxn>
                <a:cxn ang="0">
                  <a:pos x="T4" y="T5"/>
                </a:cxn>
                <a:cxn ang="0">
                  <a:pos x="T6" y="T7"/>
                </a:cxn>
                <a:cxn ang="0">
                  <a:pos x="T8" y="T9"/>
                </a:cxn>
                <a:cxn ang="0">
                  <a:pos x="T10" y="T11"/>
                </a:cxn>
              </a:cxnLst>
              <a:rect l="0" t="0" r="r" b="b"/>
              <a:pathLst>
                <a:path w="49" h="286">
                  <a:moveTo>
                    <a:pt x="25" y="0"/>
                  </a:moveTo>
                  <a:lnTo>
                    <a:pt x="49" y="57"/>
                  </a:lnTo>
                  <a:lnTo>
                    <a:pt x="49" y="286"/>
                  </a:lnTo>
                  <a:lnTo>
                    <a:pt x="0" y="272"/>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0" name="Freeform 23"/>
            <p:cNvSpPr>
              <a:spLocks noChangeArrowheads="1"/>
            </p:cNvSpPr>
            <p:nvPr/>
          </p:nvSpPr>
          <p:spPr bwMode="auto">
            <a:xfrm>
              <a:off x="2595" y="283"/>
              <a:ext cx="25" cy="148"/>
            </a:xfrm>
            <a:custGeom>
              <a:avLst/>
              <a:gdLst>
                <a:gd name="T0" fmla="*/ 25 w 50"/>
                <a:gd name="T1" fmla="*/ 0 h 295"/>
                <a:gd name="T2" fmla="*/ 50 w 50"/>
                <a:gd name="T3" fmla="*/ 56 h 295"/>
                <a:gd name="T4" fmla="*/ 50 w 50"/>
                <a:gd name="T5" fmla="*/ 295 h 295"/>
                <a:gd name="T6" fmla="*/ 0 w 50"/>
                <a:gd name="T7" fmla="*/ 276 h 295"/>
                <a:gd name="T8" fmla="*/ 0 w 50"/>
                <a:gd name="T9" fmla="*/ 56 h 295"/>
                <a:gd name="T10" fmla="*/ 25 w 50"/>
                <a:gd name="T11" fmla="*/ 0 h 295"/>
              </a:gdLst>
              <a:ahLst/>
              <a:cxnLst>
                <a:cxn ang="0">
                  <a:pos x="T0" y="T1"/>
                </a:cxn>
                <a:cxn ang="0">
                  <a:pos x="T2" y="T3"/>
                </a:cxn>
                <a:cxn ang="0">
                  <a:pos x="T4" y="T5"/>
                </a:cxn>
                <a:cxn ang="0">
                  <a:pos x="T6" y="T7"/>
                </a:cxn>
                <a:cxn ang="0">
                  <a:pos x="T8" y="T9"/>
                </a:cxn>
                <a:cxn ang="0">
                  <a:pos x="T10" y="T11"/>
                </a:cxn>
              </a:cxnLst>
              <a:rect l="0" t="0" r="r" b="b"/>
              <a:pathLst>
                <a:path w="50" h="295">
                  <a:moveTo>
                    <a:pt x="25" y="0"/>
                  </a:moveTo>
                  <a:lnTo>
                    <a:pt x="50" y="56"/>
                  </a:lnTo>
                  <a:lnTo>
                    <a:pt x="50" y="295"/>
                  </a:lnTo>
                  <a:lnTo>
                    <a:pt x="0" y="276"/>
                  </a:lnTo>
                  <a:lnTo>
                    <a:pt x="0" y="56"/>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1" name="Freeform 24"/>
            <p:cNvSpPr>
              <a:spLocks noChangeArrowheads="1"/>
            </p:cNvSpPr>
            <p:nvPr/>
          </p:nvSpPr>
          <p:spPr bwMode="auto">
            <a:xfrm>
              <a:off x="2634" y="291"/>
              <a:ext cx="24" cy="156"/>
            </a:xfrm>
            <a:custGeom>
              <a:avLst/>
              <a:gdLst>
                <a:gd name="T0" fmla="*/ 24 w 49"/>
                <a:gd name="T1" fmla="*/ 0 h 313"/>
                <a:gd name="T2" fmla="*/ 49 w 49"/>
                <a:gd name="T3" fmla="*/ 57 h 313"/>
                <a:gd name="T4" fmla="*/ 49 w 49"/>
                <a:gd name="T5" fmla="*/ 313 h 313"/>
                <a:gd name="T6" fmla="*/ 0 w 49"/>
                <a:gd name="T7" fmla="*/ 290 h 313"/>
                <a:gd name="T8" fmla="*/ 0 w 49"/>
                <a:gd name="T9" fmla="*/ 57 h 313"/>
                <a:gd name="T10" fmla="*/ 24 w 49"/>
                <a:gd name="T11" fmla="*/ 0 h 313"/>
              </a:gdLst>
              <a:ahLst/>
              <a:cxnLst>
                <a:cxn ang="0">
                  <a:pos x="T0" y="T1"/>
                </a:cxn>
                <a:cxn ang="0">
                  <a:pos x="T2" y="T3"/>
                </a:cxn>
                <a:cxn ang="0">
                  <a:pos x="T4" y="T5"/>
                </a:cxn>
                <a:cxn ang="0">
                  <a:pos x="T6" y="T7"/>
                </a:cxn>
                <a:cxn ang="0">
                  <a:pos x="T8" y="T9"/>
                </a:cxn>
                <a:cxn ang="0">
                  <a:pos x="T10" y="T11"/>
                </a:cxn>
              </a:cxnLst>
              <a:rect l="0" t="0" r="r" b="b"/>
              <a:pathLst>
                <a:path w="49" h="313">
                  <a:moveTo>
                    <a:pt x="24" y="0"/>
                  </a:moveTo>
                  <a:lnTo>
                    <a:pt x="49" y="57"/>
                  </a:lnTo>
                  <a:lnTo>
                    <a:pt x="49" y="313"/>
                  </a:lnTo>
                  <a:lnTo>
                    <a:pt x="0" y="290"/>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2" name="Freeform 25"/>
            <p:cNvSpPr>
              <a:spLocks noChangeArrowheads="1"/>
            </p:cNvSpPr>
            <p:nvPr/>
          </p:nvSpPr>
          <p:spPr bwMode="auto">
            <a:xfrm>
              <a:off x="2672" y="301"/>
              <a:ext cx="24" cy="169"/>
            </a:xfrm>
            <a:custGeom>
              <a:avLst/>
              <a:gdLst>
                <a:gd name="T0" fmla="*/ 24 w 50"/>
                <a:gd name="T1" fmla="*/ 0 h 340"/>
                <a:gd name="T2" fmla="*/ 50 w 50"/>
                <a:gd name="T3" fmla="*/ 58 h 340"/>
                <a:gd name="T4" fmla="*/ 50 w 50"/>
                <a:gd name="T5" fmla="*/ 340 h 340"/>
                <a:gd name="T6" fmla="*/ 0 w 50"/>
                <a:gd name="T7" fmla="*/ 309 h 340"/>
                <a:gd name="T8" fmla="*/ 0 w 50"/>
                <a:gd name="T9" fmla="*/ 58 h 340"/>
                <a:gd name="T10" fmla="*/ 24 w 50"/>
                <a:gd name="T11" fmla="*/ 0 h 340"/>
              </a:gdLst>
              <a:ahLst/>
              <a:cxnLst>
                <a:cxn ang="0">
                  <a:pos x="T0" y="T1"/>
                </a:cxn>
                <a:cxn ang="0">
                  <a:pos x="T2" y="T3"/>
                </a:cxn>
                <a:cxn ang="0">
                  <a:pos x="T4" y="T5"/>
                </a:cxn>
                <a:cxn ang="0">
                  <a:pos x="T6" y="T7"/>
                </a:cxn>
                <a:cxn ang="0">
                  <a:pos x="T8" y="T9"/>
                </a:cxn>
                <a:cxn ang="0">
                  <a:pos x="T10" y="T11"/>
                </a:cxn>
              </a:cxnLst>
              <a:rect l="0" t="0" r="r" b="b"/>
              <a:pathLst>
                <a:path w="50" h="340">
                  <a:moveTo>
                    <a:pt x="24" y="0"/>
                  </a:moveTo>
                  <a:lnTo>
                    <a:pt x="50" y="58"/>
                  </a:lnTo>
                  <a:lnTo>
                    <a:pt x="50" y="340"/>
                  </a:lnTo>
                  <a:lnTo>
                    <a:pt x="0" y="309"/>
                  </a:lnTo>
                  <a:lnTo>
                    <a:pt x="0" y="58"/>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3" name="Freeform 26"/>
            <p:cNvSpPr>
              <a:spLocks noChangeArrowheads="1"/>
            </p:cNvSpPr>
            <p:nvPr/>
          </p:nvSpPr>
          <p:spPr bwMode="auto">
            <a:xfrm>
              <a:off x="2710" y="316"/>
              <a:ext cx="24" cy="186"/>
            </a:xfrm>
            <a:custGeom>
              <a:avLst/>
              <a:gdLst>
                <a:gd name="T0" fmla="*/ 24 w 50"/>
                <a:gd name="T1" fmla="*/ 0 h 373"/>
                <a:gd name="T2" fmla="*/ 50 w 50"/>
                <a:gd name="T3" fmla="*/ 58 h 373"/>
                <a:gd name="T4" fmla="*/ 50 w 50"/>
                <a:gd name="T5" fmla="*/ 373 h 373"/>
                <a:gd name="T6" fmla="*/ 0 w 50"/>
                <a:gd name="T7" fmla="*/ 326 h 373"/>
                <a:gd name="T8" fmla="*/ 0 w 50"/>
                <a:gd name="T9" fmla="*/ 58 h 373"/>
                <a:gd name="T10" fmla="*/ 24 w 50"/>
                <a:gd name="T11" fmla="*/ 0 h 373"/>
              </a:gdLst>
              <a:ahLst/>
              <a:cxnLst>
                <a:cxn ang="0">
                  <a:pos x="T0" y="T1"/>
                </a:cxn>
                <a:cxn ang="0">
                  <a:pos x="T2" y="T3"/>
                </a:cxn>
                <a:cxn ang="0">
                  <a:pos x="T4" y="T5"/>
                </a:cxn>
                <a:cxn ang="0">
                  <a:pos x="T6" y="T7"/>
                </a:cxn>
                <a:cxn ang="0">
                  <a:pos x="T8" y="T9"/>
                </a:cxn>
                <a:cxn ang="0">
                  <a:pos x="T10" y="T11"/>
                </a:cxn>
              </a:cxnLst>
              <a:rect l="0" t="0" r="r" b="b"/>
              <a:pathLst>
                <a:path w="50" h="373">
                  <a:moveTo>
                    <a:pt x="24" y="0"/>
                  </a:moveTo>
                  <a:lnTo>
                    <a:pt x="50" y="58"/>
                  </a:lnTo>
                  <a:lnTo>
                    <a:pt x="50" y="373"/>
                  </a:lnTo>
                  <a:lnTo>
                    <a:pt x="0" y="326"/>
                  </a:lnTo>
                  <a:lnTo>
                    <a:pt x="0" y="58"/>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4" name="Freeform 27"/>
            <p:cNvSpPr>
              <a:spLocks noChangeArrowheads="1"/>
            </p:cNvSpPr>
            <p:nvPr/>
          </p:nvSpPr>
          <p:spPr bwMode="auto">
            <a:xfrm>
              <a:off x="2748" y="333"/>
              <a:ext cx="24" cy="216"/>
            </a:xfrm>
            <a:custGeom>
              <a:avLst/>
              <a:gdLst>
                <a:gd name="T0" fmla="*/ 26 w 50"/>
                <a:gd name="T1" fmla="*/ 0 h 430"/>
                <a:gd name="T2" fmla="*/ 50 w 50"/>
                <a:gd name="T3" fmla="*/ 56 h 430"/>
                <a:gd name="T4" fmla="*/ 50 w 50"/>
                <a:gd name="T5" fmla="*/ 430 h 430"/>
                <a:gd name="T6" fmla="*/ 0 w 50"/>
                <a:gd name="T7" fmla="*/ 368 h 430"/>
                <a:gd name="T8" fmla="*/ 0 w 50"/>
                <a:gd name="T9" fmla="*/ 56 h 430"/>
                <a:gd name="T10" fmla="*/ 26 w 50"/>
                <a:gd name="T11" fmla="*/ 0 h 430"/>
              </a:gdLst>
              <a:ahLst/>
              <a:cxnLst>
                <a:cxn ang="0">
                  <a:pos x="T0" y="T1"/>
                </a:cxn>
                <a:cxn ang="0">
                  <a:pos x="T2" y="T3"/>
                </a:cxn>
                <a:cxn ang="0">
                  <a:pos x="T4" y="T5"/>
                </a:cxn>
                <a:cxn ang="0">
                  <a:pos x="T6" y="T7"/>
                </a:cxn>
                <a:cxn ang="0">
                  <a:pos x="T8" y="T9"/>
                </a:cxn>
                <a:cxn ang="0">
                  <a:pos x="T10" y="T11"/>
                </a:cxn>
              </a:cxnLst>
              <a:rect l="0" t="0" r="r" b="b"/>
              <a:pathLst>
                <a:path w="50" h="430">
                  <a:moveTo>
                    <a:pt x="26" y="0"/>
                  </a:moveTo>
                  <a:lnTo>
                    <a:pt x="50" y="56"/>
                  </a:lnTo>
                  <a:lnTo>
                    <a:pt x="50" y="430"/>
                  </a:lnTo>
                  <a:lnTo>
                    <a:pt x="0" y="368"/>
                  </a:lnTo>
                  <a:lnTo>
                    <a:pt x="0" y="56"/>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5" name="Freeform 28"/>
            <p:cNvSpPr>
              <a:spLocks noChangeArrowheads="1"/>
            </p:cNvSpPr>
            <p:nvPr/>
          </p:nvSpPr>
          <p:spPr bwMode="auto">
            <a:xfrm>
              <a:off x="2786" y="370"/>
              <a:ext cx="6" cy="213"/>
            </a:xfrm>
            <a:custGeom>
              <a:avLst/>
              <a:gdLst>
                <a:gd name="T0" fmla="*/ 13 w 13"/>
                <a:gd name="T1" fmla="*/ 0 h 427"/>
                <a:gd name="T2" fmla="*/ 13 w 13"/>
                <a:gd name="T3" fmla="*/ 427 h 427"/>
                <a:gd name="T4" fmla="*/ 0 w 13"/>
                <a:gd name="T5" fmla="*/ 396 h 427"/>
                <a:gd name="T6" fmla="*/ 0 w 13"/>
                <a:gd name="T7" fmla="*/ 29 h 427"/>
                <a:gd name="T8" fmla="*/ 13 w 13"/>
                <a:gd name="T9" fmla="*/ 0 h 427"/>
              </a:gdLst>
              <a:ahLst/>
              <a:cxnLst>
                <a:cxn ang="0">
                  <a:pos x="T0" y="T1"/>
                </a:cxn>
                <a:cxn ang="0">
                  <a:pos x="T2" y="T3"/>
                </a:cxn>
                <a:cxn ang="0">
                  <a:pos x="T4" y="T5"/>
                </a:cxn>
                <a:cxn ang="0">
                  <a:pos x="T6" y="T7"/>
                </a:cxn>
                <a:cxn ang="0">
                  <a:pos x="T8" y="T9"/>
                </a:cxn>
              </a:cxnLst>
              <a:rect l="0" t="0" r="r" b="b"/>
              <a:pathLst>
                <a:path w="13" h="427">
                  <a:moveTo>
                    <a:pt x="13" y="0"/>
                  </a:moveTo>
                  <a:lnTo>
                    <a:pt x="13" y="427"/>
                  </a:lnTo>
                  <a:lnTo>
                    <a:pt x="0" y="396"/>
                  </a:lnTo>
                  <a:lnTo>
                    <a:pt x="0" y="29"/>
                  </a:lnTo>
                  <a:lnTo>
                    <a:pt x="13"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6" name="Freeform 29"/>
            <p:cNvSpPr>
              <a:spLocks noChangeArrowheads="1"/>
            </p:cNvSpPr>
            <p:nvPr/>
          </p:nvSpPr>
          <p:spPr bwMode="auto">
            <a:xfrm>
              <a:off x="2394" y="310"/>
              <a:ext cx="398" cy="105"/>
            </a:xfrm>
            <a:custGeom>
              <a:avLst/>
              <a:gdLst>
                <a:gd name="T0" fmla="*/ 6 w 796"/>
                <a:gd name="T1" fmla="*/ 29 h 208"/>
                <a:gd name="T2" fmla="*/ 29 w 796"/>
                <a:gd name="T3" fmla="*/ 29 h 208"/>
                <a:gd name="T4" fmla="*/ 63 w 796"/>
                <a:gd name="T5" fmla="*/ 29 h 208"/>
                <a:gd name="T6" fmla="*/ 105 w 796"/>
                <a:gd name="T7" fmla="*/ 29 h 208"/>
                <a:gd name="T8" fmla="*/ 147 w 796"/>
                <a:gd name="T9" fmla="*/ 29 h 208"/>
                <a:gd name="T10" fmla="*/ 189 w 796"/>
                <a:gd name="T11" fmla="*/ 29 h 208"/>
                <a:gd name="T12" fmla="*/ 223 w 796"/>
                <a:gd name="T13" fmla="*/ 29 h 208"/>
                <a:gd name="T14" fmla="*/ 246 w 796"/>
                <a:gd name="T15" fmla="*/ 29 h 208"/>
                <a:gd name="T16" fmla="*/ 259 w 796"/>
                <a:gd name="T17" fmla="*/ 29 h 208"/>
                <a:gd name="T18" fmla="*/ 294 w 796"/>
                <a:gd name="T19" fmla="*/ 32 h 208"/>
                <a:gd name="T20" fmla="*/ 349 w 796"/>
                <a:gd name="T21" fmla="*/ 40 h 208"/>
                <a:gd name="T22" fmla="*/ 420 w 796"/>
                <a:gd name="T23" fmla="*/ 53 h 208"/>
                <a:gd name="T24" fmla="*/ 503 w 796"/>
                <a:gd name="T25" fmla="*/ 72 h 208"/>
                <a:gd name="T26" fmla="*/ 590 w 796"/>
                <a:gd name="T27" fmla="*/ 100 h 208"/>
                <a:gd name="T28" fmla="*/ 677 w 796"/>
                <a:gd name="T29" fmla="*/ 136 h 208"/>
                <a:gd name="T30" fmla="*/ 759 w 796"/>
                <a:gd name="T31" fmla="*/ 182 h 208"/>
                <a:gd name="T32" fmla="*/ 796 w 796"/>
                <a:gd name="T33" fmla="*/ 161 h 208"/>
                <a:gd name="T34" fmla="*/ 719 w 796"/>
                <a:gd name="T35" fmla="*/ 112 h 208"/>
                <a:gd name="T36" fmla="*/ 634 w 796"/>
                <a:gd name="T37" fmla="*/ 74 h 208"/>
                <a:gd name="T38" fmla="*/ 546 w 796"/>
                <a:gd name="T39" fmla="*/ 45 h 208"/>
                <a:gd name="T40" fmla="*/ 461 w 796"/>
                <a:gd name="T41" fmla="*/ 25 h 208"/>
                <a:gd name="T42" fmla="*/ 384 w 796"/>
                <a:gd name="T43" fmla="*/ 11 h 208"/>
                <a:gd name="T44" fmla="*/ 319 w 796"/>
                <a:gd name="T45" fmla="*/ 5 h 208"/>
                <a:gd name="T46" fmla="*/ 274 w 796"/>
                <a:gd name="T47" fmla="*/ 1 h 208"/>
                <a:gd name="T48" fmla="*/ 252 w 796"/>
                <a:gd name="T49" fmla="*/ 0 h 208"/>
                <a:gd name="T50" fmla="*/ 236 w 796"/>
                <a:gd name="T51" fmla="*/ 0 h 208"/>
                <a:gd name="T52" fmla="*/ 207 w 796"/>
                <a:gd name="T53" fmla="*/ 0 h 208"/>
                <a:gd name="T54" fmla="*/ 169 w 796"/>
                <a:gd name="T55" fmla="*/ 0 h 208"/>
                <a:gd name="T56" fmla="*/ 127 w 796"/>
                <a:gd name="T57" fmla="*/ 0 h 208"/>
                <a:gd name="T58" fmla="*/ 83 w 796"/>
                <a:gd name="T59" fmla="*/ 0 h 208"/>
                <a:gd name="T60" fmla="*/ 45 w 796"/>
                <a:gd name="T61" fmla="*/ 0 h 208"/>
                <a:gd name="T62" fmla="*/ 16 w 796"/>
                <a:gd name="T63" fmla="*/ 0 h 208"/>
                <a:gd name="T64" fmla="*/ 0 w 796"/>
                <a:gd name="T65"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6" h="208">
                  <a:moveTo>
                    <a:pt x="0" y="29"/>
                  </a:moveTo>
                  <a:lnTo>
                    <a:pt x="6" y="29"/>
                  </a:lnTo>
                  <a:lnTo>
                    <a:pt x="16" y="29"/>
                  </a:lnTo>
                  <a:lnTo>
                    <a:pt x="29" y="29"/>
                  </a:lnTo>
                  <a:lnTo>
                    <a:pt x="45" y="29"/>
                  </a:lnTo>
                  <a:lnTo>
                    <a:pt x="63" y="29"/>
                  </a:lnTo>
                  <a:lnTo>
                    <a:pt x="83" y="29"/>
                  </a:lnTo>
                  <a:lnTo>
                    <a:pt x="105" y="29"/>
                  </a:lnTo>
                  <a:lnTo>
                    <a:pt x="127" y="29"/>
                  </a:lnTo>
                  <a:lnTo>
                    <a:pt x="147" y="29"/>
                  </a:lnTo>
                  <a:lnTo>
                    <a:pt x="169" y="29"/>
                  </a:lnTo>
                  <a:lnTo>
                    <a:pt x="189" y="29"/>
                  </a:lnTo>
                  <a:lnTo>
                    <a:pt x="207" y="29"/>
                  </a:lnTo>
                  <a:lnTo>
                    <a:pt x="223" y="29"/>
                  </a:lnTo>
                  <a:lnTo>
                    <a:pt x="236" y="29"/>
                  </a:lnTo>
                  <a:lnTo>
                    <a:pt x="246" y="29"/>
                  </a:lnTo>
                  <a:lnTo>
                    <a:pt x="252" y="29"/>
                  </a:lnTo>
                  <a:lnTo>
                    <a:pt x="259" y="29"/>
                  </a:lnTo>
                  <a:lnTo>
                    <a:pt x="274" y="30"/>
                  </a:lnTo>
                  <a:lnTo>
                    <a:pt x="294" y="32"/>
                  </a:lnTo>
                  <a:lnTo>
                    <a:pt x="319" y="36"/>
                  </a:lnTo>
                  <a:lnTo>
                    <a:pt x="349" y="40"/>
                  </a:lnTo>
                  <a:lnTo>
                    <a:pt x="384" y="46"/>
                  </a:lnTo>
                  <a:lnTo>
                    <a:pt x="420" y="53"/>
                  </a:lnTo>
                  <a:lnTo>
                    <a:pt x="461" y="62"/>
                  </a:lnTo>
                  <a:lnTo>
                    <a:pt x="503" y="72"/>
                  </a:lnTo>
                  <a:lnTo>
                    <a:pt x="546" y="85"/>
                  </a:lnTo>
                  <a:lnTo>
                    <a:pt x="590" y="100"/>
                  </a:lnTo>
                  <a:lnTo>
                    <a:pt x="635" y="116"/>
                  </a:lnTo>
                  <a:lnTo>
                    <a:pt x="677" y="136"/>
                  </a:lnTo>
                  <a:lnTo>
                    <a:pt x="719" y="158"/>
                  </a:lnTo>
                  <a:lnTo>
                    <a:pt x="759" y="182"/>
                  </a:lnTo>
                  <a:lnTo>
                    <a:pt x="796" y="208"/>
                  </a:lnTo>
                  <a:lnTo>
                    <a:pt x="796" y="161"/>
                  </a:lnTo>
                  <a:lnTo>
                    <a:pt x="759" y="135"/>
                  </a:lnTo>
                  <a:lnTo>
                    <a:pt x="719" y="112"/>
                  </a:lnTo>
                  <a:lnTo>
                    <a:pt x="677" y="91"/>
                  </a:lnTo>
                  <a:lnTo>
                    <a:pt x="634" y="74"/>
                  </a:lnTo>
                  <a:lnTo>
                    <a:pt x="590" y="57"/>
                  </a:lnTo>
                  <a:lnTo>
                    <a:pt x="546" y="45"/>
                  </a:lnTo>
                  <a:lnTo>
                    <a:pt x="502" y="33"/>
                  </a:lnTo>
                  <a:lnTo>
                    <a:pt x="461" y="25"/>
                  </a:lnTo>
                  <a:lnTo>
                    <a:pt x="420" y="17"/>
                  </a:lnTo>
                  <a:lnTo>
                    <a:pt x="384" y="11"/>
                  </a:lnTo>
                  <a:lnTo>
                    <a:pt x="349" y="7"/>
                  </a:lnTo>
                  <a:lnTo>
                    <a:pt x="319" y="5"/>
                  </a:lnTo>
                  <a:lnTo>
                    <a:pt x="294" y="2"/>
                  </a:lnTo>
                  <a:lnTo>
                    <a:pt x="274" y="1"/>
                  </a:lnTo>
                  <a:lnTo>
                    <a:pt x="259" y="0"/>
                  </a:lnTo>
                  <a:lnTo>
                    <a:pt x="252" y="0"/>
                  </a:lnTo>
                  <a:lnTo>
                    <a:pt x="246" y="0"/>
                  </a:lnTo>
                  <a:lnTo>
                    <a:pt x="236" y="0"/>
                  </a:lnTo>
                  <a:lnTo>
                    <a:pt x="223" y="0"/>
                  </a:lnTo>
                  <a:lnTo>
                    <a:pt x="207" y="0"/>
                  </a:lnTo>
                  <a:lnTo>
                    <a:pt x="189" y="0"/>
                  </a:lnTo>
                  <a:lnTo>
                    <a:pt x="169" y="0"/>
                  </a:lnTo>
                  <a:lnTo>
                    <a:pt x="147" y="0"/>
                  </a:lnTo>
                  <a:lnTo>
                    <a:pt x="127" y="0"/>
                  </a:lnTo>
                  <a:lnTo>
                    <a:pt x="105" y="0"/>
                  </a:lnTo>
                  <a:lnTo>
                    <a:pt x="83" y="0"/>
                  </a:lnTo>
                  <a:lnTo>
                    <a:pt x="63" y="0"/>
                  </a:lnTo>
                  <a:lnTo>
                    <a:pt x="45" y="0"/>
                  </a:lnTo>
                  <a:lnTo>
                    <a:pt x="29" y="0"/>
                  </a:lnTo>
                  <a:lnTo>
                    <a:pt x="16" y="0"/>
                  </a:lnTo>
                  <a:lnTo>
                    <a:pt x="6" y="0"/>
                  </a:lnTo>
                  <a:lnTo>
                    <a:pt x="0" y="0"/>
                  </a:lnTo>
                  <a:lnTo>
                    <a:pt x="0" y="29"/>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7" name="Freeform 30"/>
            <p:cNvSpPr>
              <a:spLocks noChangeArrowheads="1"/>
            </p:cNvSpPr>
            <p:nvPr/>
          </p:nvSpPr>
          <p:spPr bwMode="auto">
            <a:xfrm>
              <a:off x="2394" y="374"/>
              <a:ext cx="398" cy="154"/>
            </a:xfrm>
            <a:custGeom>
              <a:avLst/>
              <a:gdLst>
                <a:gd name="T0" fmla="*/ 6 w 796"/>
                <a:gd name="T1" fmla="*/ 32 h 307"/>
                <a:gd name="T2" fmla="*/ 29 w 796"/>
                <a:gd name="T3" fmla="*/ 32 h 307"/>
                <a:gd name="T4" fmla="*/ 63 w 796"/>
                <a:gd name="T5" fmla="*/ 32 h 307"/>
                <a:gd name="T6" fmla="*/ 105 w 796"/>
                <a:gd name="T7" fmla="*/ 32 h 307"/>
                <a:gd name="T8" fmla="*/ 147 w 796"/>
                <a:gd name="T9" fmla="*/ 32 h 307"/>
                <a:gd name="T10" fmla="*/ 189 w 796"/>
                <a:gd name="T11" fmla="*/ 32 h 307"/>
                <a:gd name="T12" fmla="*/ 223 w 796"/>
                <a:gd name="T13" fmla="*/ 32 h 307"/>
                <a:gd name="T14" fmla="*/ 246 w 796"/>
                <a:gd name="T15" fmla="*/ 32 h 307"/>
                <a:gd name="T16" fmla="*/ 299 w 796"/>
                <a:gd name="T17" fmla="*/ 33 h 307"/>
                <a:gd name="T18" fmla="*/ 390 w 796"/>
                <a:gd name="T19" fmla="*/ 46 h 307"/>
                <a:gd name="T20" fmla="*/ 473 w 796"/>
                <a:gd name="T21" fmla="*/ 69 h 307"/>
                <a:gd name="T22" fmla="*/ 551 w 796"/>
                <a:gd name="T23" fmla="*/ 101 h 307"/>
                <a:gd name="T24" fmla="*/ 620 w 796"/>
                <a:gd name="T25" fmla="*/ 140 h 307"/>
                <a:gd name="T26" fmla="*/ 681 w 796"/>
                <a:gd name="T27" fmla="*/ 185 h 307"/>
                <a:gd name="T28" fmla="*/ 734 w 796"/>
                <a:gd name="T29" fmla="*/ 233 h 307"/>
                <a:gd name="T30" fmla="*/ 778 w 796"/>
                <a:gd name="T31" fmla="*/ 283 h 307"/>
                <a:gd name="T32" fmla="*/ 796 w 796"/>
                <a:gd name="T33" fmla="*/ 255 h 307"/>
                <a:gd name="T34" fmla="*/ 757 w 796"/>
                <a:gd name="T35" fmla="*/ 208 h 307"/>
                <a:gd name="T36" fmla="*/ 708 w 796"/>
                <a:gd name="T37" fmla="*/ 161 h 307"/>
                <a:gd name="T38" fmla="*/ 652 w 796"/>
                <a:gd name="T39" fmla="*/ 118 h 307"/>
                <a:gd name="T40" fmla="*/ 586 w 796"/>
                <a:gd name="T41" fmla="*/ 79 h 307"/>
                <a:gd name="T42" fmla="*/ 514 w 796"/>
                <a:gd name="T43" fmla="*/ 47 h 307"/>
                <a:gd name="T44" fmla="*/ 433 w 796"/>
                <a:gd name="T45" fmla="*/ 21 h 307"/>
                <a:gd name="T46" fmla="*/ 346 w 796"/>
                <a:gd name="T47" fmla="*/ 5 h 307"/>
                <a:gd name="T48" fmla="*/ 252 w 796"/>
                <a:gd name="T49" fmla="*/ 0 h 307"/>
                <a:gd name="T50" fmla="*/ 236 w 796"/>
                <a:gd name="T51" fmla="*/ 0 h 307"/>
                <a:gd name="T52" fmla="*/ 207 w 796"/>
                <a:gd name="T53" fmla="*/ 0 h 307"/>
                <a:gd name="T54" fmla="*/ 169 w 796"/>
                <a:gd name="T55" fmla="*/ 0 h 307"/>
                <a:gd name="T56" fmla="*/ 127 w 796"/>
                <a:gd name="T57" fmla="*/ 0 h 307"/>
                <a:gd name="T58" fmla="*/ 83 w 796"/>
                <a:gd name="T59" fmla="*/ 0 h 307"/>
                <a:gd name="T60" fmla="*/ 45 w 796"/>
                <a:gd name="T61" fmla="*/ 0 h 307"/>
                <a:gd name="T62" fmla="*/ 16 w 796"/>
                <a:gd name="T63" fmla="*/ 0 h 307"/>
                <a:gd name="T64" fmla="*/ 0 w 796"/>
                <a:gd name="T6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6" h="307">
                  <a:moveTo>
                    <a:pt x="0" y="32"/>
                  </a:moveTo>
                  <a:lnTo>
                    <a:pt x="6" y="32"/>
                  </a:lnTo>
                  <a:lnTo>
                    <a:pt x="16" y="32"/>
                  </a:lnTo>
                  <a:lnTo>
                    <a:pt x="29" y="32"/>
                  </a:lnTo>
                  <a:lnTo>
                    <a:pt x="45" y="32"/>
                  </a:lnTo>
                  <a:lnTo>
                    <a:pt x="63" y="32"/>
                  </a:lnTo>
                  <a:lnTo>
                    <a:pt x="83" y="32"/>
                  </a:lnTo>
                  <a:lnTo>
                    <a:pt x="105" y="32"/>
                  </a:lnTo>
                  <a:lnTo>
                    <a:pt x="127" y="32"/>
                  </a:lnTo>
                  <a:lnTo>
                    <a:pt x="147" y="32"/>
                  </a:lnTo>
                  <a:lnTo>
                    <a:pt x="169" y="32"/>
                  </a:lnTo>
                  <a:lnTo>
                    <a:pt x="189" y="32"/>
                  </a:lnTo>
                  <a:lnTo>
                    <a:pt x="207" y="32"/>
                  </a:lnTo>
                  <a:lnTo>
                    <a:pt x="223" y="32"/>
                  </a:lnTo>
                  <a:lnTo>
                    <a:pt x="236" y="32"/>
                  </a:lnTo>
                  <a:lnTo>
                    <a:pt x="246" y="32"/>
                  </a:lnTo>
                  <a:lnTo>
                    <a:pt x="252" y="32"/>
                  </a:lnTo>
                  <a:lnTo>
                    <a:pt x="299" y="33"/>
                  </a:lnTo>
                  <a:lnTo>
                    <a:pt x="346" y="39"/>
                  </a:lnTo>
                  <a:lnTo>
                    <a:pt x="390" y="46"/>
                  </a:lnTo>
                  <a:lnTo>
                    <a:pt x="433" y="56"/>
                  </a:lnTo>
                  <a:lnTo>
                    <a:pt x="473" y="69"/>
                  </a:lnTo>
                  <a:lnTo>
                    <a:pt x="514" y="85"/>
                  </a:lnTo>
                  <a:lnTo>
                    <a:pt x="551" y="101"/>
                  </a:lnTo>
                  <a:lnTo>
                    <a:pt x="586" y="120"/>
                  </a:lnTo>
                  <a:lnTo>
                    <a:pt x="620" y="140"/>
                  </a:lnTo>
                  <a:lnTo>
                    <a:pt x="652" y="162"/>
                  </a:lnTo>
                  <a:lnTo>
                    <a:pt x="681" y="185"/>
                  </a:lnTo>
                  <a:lnTo>
                    <a:pt x="708" y="209"/>
                  </a:lnTo>
                  <a:lnTo>
                    <a:pt x="734" y="233"/>
                  </a:lnTo>
                  <a:lnTo>
                    <a:pt x="757" y="257"/>
                  </a:lnTo>
                  <a:lnTo>
                    <a:pt x="778" y="283"/>
                  </a:lnTo>
                  <a:lnTo>
                    <a:pt x="796" y="307"/>
                  </a:lnTo>
                  <a:lnTo>
                    <a:pt x="796" y="255"/>
                  </a:lnTo>
                  <a:lnTo>
                    <a:pt x="778" y="231"/>
                  </a:lnTo>
                  <a:lnTo>
                    <a:pt x="757" y="208"/>
                  </a:lnTo>
                  <a:lnTo>
                    <a:pt x="734" y="184"/>
                  </a:lnTo>
                  <a:lnTo>
                    <a:pt x="708" y="161"/>
                  </a:lnTo>
                  <a:lnTo>
                    <a:pt x="681" y="139"/>
                  </a:lnTo>
                  <a:lnTo>
                    <a:pt x="652" y="118"/>
                  </a:lnTo>
                  <a:lnTo>
                    <a:pt x="620" y="99"/>
                  </a:lnTo>
                  <a:lnTo>
                    <a:pt x="586" y="79"/>
                  </a:lnTo>
                  <a:lnTo>
                    <a:pt x="551" y="62"/>
                  </a:lnTo>
                  <a:lnTo>
                    <a:pt x="514" y="47"/>
                  </a:lnTo>
                  <a:lnTo>
                    <a:pt x="473" y="33"/>
                  </a:lnTo>
                  <a:lnTo>
                    <a:pt x="433" y="21"/>
                  </a:lnTo>
                  <a:lnTo>
                    <a:pt x="390" y="12"/>
                  </a:lnTo>
                  <a:lnTo>
                    <a:pt x="346" y="5"/>
                  </a:lnTo>
                  <a:lnTo>
                    <a:pt x="299" y="1"/>
                  </a:lnTo>
                  <a:lnTo>
                    <a:pt x="252" y="0"/>
                  </a:lnTo>
                  <a:lnTo>
                    <a:pt x="246" y="0"/>
                  </a:lnTo>
                  <a:lnTo>
                    <a:pt x="236" y="0"/>
                  </a:lnTo>
                  <a:lnTo>
                    <a:pt x="223" y="0"/>
                  </a:lnTo>
                  <a:lnTo>
                    <a:pt x="207" y="0"/>
                  </a:lnTo>
                  <a:lnTo>
                    <a:pt x="189" y="0"/>
                  </a:lnTo>
                  <a:lnTo>
                    <a:pt x="169" y="0"/>
                  </a:lnTo>
                  <a:lnTo>
                    <a:pt x="147" y="0"/>
                  </a:lnTo>
                  <a:lnTo>
                    <a:pt x="127" y="0"/>
                  </a:lnTo>
                  <a:lnTo>
                    <a:pt x="105" y="0"/>
                  </a:lnTo>
                  <a:lnTo>
                    <a:pt x="83" y="0"/>
                  </a:lnTo>
                  <a:lnTo>
                    <a:pt x="63" y="0"/>
                  </a:lnTo>
                  <a:lnTo>
                    <a:pt x="45" y="0"/>
                  </a:lnTo>
                  <a:lnTo>
                    <a:pt x="29" y="0"/>
                  </a:lnTo>
                  <a:lnTo>
                    <a:pt x="16" y="0"/>
                  </a:lnTo>
                  <a:lnTo>
                    <a:pt x="6" y="0"/>
                  </a:lnTo>
                  <a:lnTo>
                    <a:pt x="0" y="0"/>
                  </a:lnTo>
                  <a:lnTo>
                    <a:pt x="0" y="32"/>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8" name="Freeform 31"/>
            <p:cNvSpPr>
              <a:spLocks noChangeArrowheads="1"/>
            </p:cNvSpPr>
            <p:nvPr/>
          </p:nvSpPr>
          <p:spPr bwMode="auto">
            <a:xfrm>
              <a:off x="1790" y="275"/>
              <a:ext cx="24" cy="132"/>
            </a:xfrm>
            <a:custGeom>
              <a:avLst/>
              <a:gdLst>
                <a:gd name="T0" fmla="*/ 26 w 50"/>
                <a:gd name="T1" fmla="*/ 0 h 263"/>
                <a:gd name="T2" fmla="*/ 50 w 50"/>
                <a:gd name="T3" fmla="*/ 57 h 263"/>
                <a:gd name="T4" fmla="*/ 50 w 50"/>
                <a:gd name="T5" fmla="*/ 263 h 263"/>
                <a:gd name="T6" fmla="*/ 0 w 50"/>
                <a:gd name="T7" fmla="*/ 263 h 263"/>
                <a:gd name="T8" fmla="*/ 0 w 50"/>
                <a:gd name="T9" fmla="*/ 57 h 263"/>
                <a:gd name="T10" fmla="*/ 26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09" name="Freeform 32"/>
            <p:cNvSpPr>
              <a:spLocks noChangeArrowheads="1"/>
            </p:cNvSpPr>
            <p:nvPr/>
          </p:nvSpPr>
          <p:spPr bwMode="auto">
            <a:xfrm>
              <a:off x="1826"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0" name="Freeform 33"/>
            <p:cNvSpPr>
              <a:spLocks noChangeArrowheads="1"/>
            </p:cNvSpPr>
            <p:nvPr/>
          </p:nvSpPr>
          <p:spPr bwMode="auto">
            <a:xfrm>
              <a:off x="1864" y="275"/>
              <a:ext cx="25" cy="132"/>
            </a:xfrm>
            <a:custGeom>
              <a:avLst/>
              <a:gdLst>
                <a:gd name="T0" fmla="*/ 24 w 50"/>
                <a:gd name="T1" fmla="*/ 0 h 263"/>
                <a:gd name="T2" fmla="*/ 50 w 50"/>
                <a:gd name="T3" fmla="*/ 57 h 263"/>
                <a:gd name="T4" fmla="*/ 50 w 50"/>
                <a:gd name="T5" fmla="*/ 263 h 263"/>
                <a:gd name="T6" fmla="*/ 0 w 50"/>
                <a:gd name="T7" fmla="*/ 263 h 263"/>
                <a:gd name="T8" fmla="*/ 0 w 50"/>
                <a:gd name="T9" fmla="*/ 57 h 263"/>
                <a:gd name="T10" fmla="*/ 24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1" name="Rectangle 34"/>
            <p:cNvSpPr>
              <a:spLocks noChangeArrowheads="1"/>
            </p:cNvSpPr>
            <p:nvPr/>
          </p:nvSpPr>
          <p:spPr bwMode="auto">
            <a:xfrm>
              <a:off x="1790" y="31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2" name="Rectangle 35"/>
            <p:cNvSpPr>
              <a:spLocks noChangeArrowheads="1"/>
            </p:cNvSpPr>
            <p:nvPr/>
          </p:nvSpPr>
          <p:spPr bwMode="auto">
            <a:xfrm>
              <a:off x="1790" y="374"/>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3" name="Freeform 36"/>
            <p:cNvSpPr>
              <a:spLocks noChangeArrowheads="1"/>
            </p:cNvSpPr>
            <p:nvPr/>
          </p:nvSpPr>
          <p:spPr bwMode="auto">
            <a:xfrm>
              <a:off x="1896" y="275"/>
              <a:ext cx="24" cy="132"/>
            </a:xfrm>
            <a:custGeom>
              <a:avLst/>
              <a:gdLst>
                <a:gd name="T0" fmla="*/ 25 w 50"/>
                <a:gd name="T1" fmla="*/ 0 h 263"/>
                <a:gd name="T2" fmla="*/ 50 w 50"/>
                <a:gd name="T3" fmla="*/ 57 h 263"/>
                <a:gd name="T4" fmla="*/ 50 w 50"/>
                <a:gd name="T5" fmla="*/ 263 h 263"/>
                <a:gd name="T6" fmla="*/ 0 w 50"/>
                <a:gd name="T7" fmla="*/ 263 h 263"/>
                <a:gd name="T8" fmla="*/ 0 w 50"/>
                <a:gd name="T9" fmla="*/ 57 h 263"/>
                <a:gd name="T10" fmla="*/ 25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5" y="0"/>
                  </a:moveTo>
                  <a:lnTo>
                    <a:pt x="50" y="57"/>
                  </a:lnTo>
                  <a:lnTo>
                    <a:pt x="50"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4" name="Freeform 37"/>
            <p:cNvSpPr>
              <a:spLocks noChangeArrowheads="1"/>
            </p:cNvSpPr>
            <p:nvPr/>
          </p:nvSpPr>
          <p:spPr bwMode="auto">
            <a:xfrm>
              <a:off x="1931" y="275"/>
              <a:ext cx="25" cy="132"/>
            </a:xfrm>
            <a:custGeom>
              <a:avLst/>
              <a:gdLst>
                <a:gd name="T0" fmla="*/ 25 w 49"/>
                <a:gd name="T1" fmla="*/ 0 h 263"/>
                <a:gd name="T2" fmla="*/ 49 w 49"/>
                <a:gd name="T3" fmla="*/ 57 h 263"/>
                <a:gd name="T4" fmla="*/ 49 w 49"/>
                <a:gd name="T5" fmla="*/ 263 h 263"/>
                <a:gd name="T6" fmla="*/ 0 w 49"/>
                <a:gd name="T7" fmla="*/ 263 h 263"/>
                <a:gd name="T8" fmla="*/ 0 w 49"/>
                <a:gd name="T9" fmla="*/ 57 h 263"/>
                <a:gd name="T10" fmla="*/ 25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5" name="Freeform 38"/>
            <p:cNvSpPr>
              <a:spLocks noChangeArrowheads="1"/>
            </p:cNvSpPr>
            <p:nvPr/>
          </p:nvSpPr>
          <p:spPr bwMode="auto">
            <a:xfrm>
              <a:off x="1970" y="275"/>
              <a:ext cx="25" cy="132"/>
            </a:xfrm>
            <a:custGeom>
              <a:avLst/>
              <a:gdLst>
                <a:gd name="T0" fmla="*/ 24 w 50"/>
                <a:gd name="T1" fmla="*/ 0 h 263"/>
                <a:gd name="T2" fmla="*/ 50 w 50"/>
                <a:gd name="T3" fmla="*/ 57 h 263"/>
                <a:gd name="T4" fmla="*/ 50 w 50"/>
                <a:gd name="T5" fmla="*/ 263 h 263"/>
                <a:gd name="T6" fmla="*/ 0 w 50"/>
                <a:gd name="T7" fmla="*/ 263 h 263"/>
                <a:gd name="T8" fmla="*/ 0 w 50"/>
                <a:gd name="T9" fmla="*/ 57 h 263"/>
                <a:gd name="T10" fmla="*/ 24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6" name="Rectangle 39"/>
            <p:cNvSpPr>
              <a:spLocks noChangeArrowheads="1"/>
            </p:cNvSpPr>
            <p:nvPr/>
          </p:nvSpPr>
          <p:spPr bwMode="auto">
            <a:xfrm>
              <a:off x="1896" y="31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7" name="Rectangle 40"/>
            <p:cNvSpPr>
              <a:spLocks noChangeArrowheads="1"/>
            </p:cNvSpPr>
            <p:nvPr/>
          </p:nvSpPr>
          <p:spPr bwMode="auto">
            <a:xfrm>
              <a:off x="1896" y="374"/>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8" name="Freeform 41"/>
            <p:cNvSpPr>
              <a:spLocks noChangeArrowheads="1"/>
            </p:cNvSpPr>
            <p:nvPr/>
          </p:nvSpPr>
          <p:spPr bwMode="auto">
            <a:xfrm>
              <a:off x="2002" y="275"/>
              <a:ext cx="24" cy="132"/>
            </a:xfrm>
            <a:custGeom>
              <a:avLst/>
              <a:gdLst>
                <a:gd name="T0" fmla="*/ 25 w 49"/>
                <a:gd name="T1" fmla="*/ 0 h 263"/>
                <a:gd name="T2" fmla="*/ 49 w 49"/>
                <a:gd name="T3" fmla="*/ 57 h 263"/>
                <a:gd name="T4" fmla="*/ 49 w 49"/>
                <a:gd name="T5" fmla="*/ 263 h 263"/>
                <a:gd name="T6" fmla="*/ 0 w 49"/>
                <a:gd name="T7" fmla="*/ 263 h 263"/>
                <a:gd name="T8" fmla="*/ 0 w 49"/>
                <a:gd name="T9" fmla="*/ 57 h 263"/>
                <a:gd name="T10" fmla="*/ 25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19" name="Freeform 42"/>
            <p:cNvSpPr>
              <a:spLocks noChangeArrowheads="1"/>
            </p:cNvSpPr>
            <p:nvPr/>
          </p:nvSpPr>
          <p:spPr bwMode="auto">
            <a:xfrm>
              <a:off x="2037" y="275"/>
              <a:ext cx="25" cy="132"/>
            </a:xfrm>
            <a:custGeom>
              <a:avLst/>
              <a:gdLst>
                <a:gd name="T0" fmla="*/ 25 w 49"/>
                <a:gd name="T1" fmla="*/ 0 h 263"/>
                <a:gd name="T2" fmla="*/ 49 w 49"/>
                <a:gd name="T3" fmla="*/ 57 h 263"/>
                <a:gd name="T4" fmla="*/ 49 w 49"/>
                <a:gd name="T5" fmla="*/ 263 h 263"/>
                <a:gd name="T6" fmla="*/ 0 w 49"/>
                <a:gd name="T7" fmla="*/ 263 h 263"/>
                <a:gd name="T8" fmla="*/ 0 w 49"/>
                <a:gd name="T9" fmla="*/ 57 h 263"/>
                <a:gd name="T10" fmla="*/ 25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0" name="Freeform 43"/>
            <p:cNvSpPr>
              <a:spLocks noChangeArrowheads="1"/>
            </p:cNvSpPr>
            <p:nvPr/>
          </p:nvSpPr>
          <p:spPr bwMode="auto">
            <a:xfrm>
              <a:off x="2075" y="275"/>
              <a:ext cx="25" cy="132"/>
            </a:xfrm>
            <a:custGeom>
              <a:avLst/>
              <a:gdLst>
                <a:gd name="T0" fmla="*/ 25 w 49"/>
                <a:gd name="T1" fmla="*/ 0 h 263"/>
                <a:gd name="T2" fmla="*/ 49 w 49"/>
                <a:gd name="T3" fmla="*/ 57 h 263"/>
                <a:gd name="T4" fmla="*/ 49 w 49"/>
                <a:gd name="T5" fmla="*/ 263 h 263"/>
                <a:gd name="T6" fmla="*/ 0 w 49"/>
                <a:gd name="T7" fmla="*/ 263 h 263"/>
                <a:gd name="T8" fmla="*/ 0 w 49"/>
                <a:gd name="T9" fmla="*/ 57 h 263"/>
                <a:gd name="T10" fmla="*/ 25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1" name="Rectangle 44"/>
            <p:cNvSpPr>
              <a:spLocks noChangeArrowheads="1"/>
            </p:cNvSpPr>
            <p:nvPr/>
          </p:nvSpPr>
          <p:spPr bwMode="auto">
            <a:xfrm>
              <a:off x="2002" y="31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2" name="Rectangle 45"/>
            <p:cNvSpPr>
              <a:spLocks noChangeArrowheads="1"/>
            </p:cNvSpPr>
            <p:nvPr/>
          </p:nvSpPr>
          <p:spPr bwMode="auto">
            <a:xfrm>
              <a:off x="2002" y="374"/>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3" name="Freeform 46"/>
            <p:cNvSpPr>
              <a:spLocks noChangeArrowheads="1"/>
            </p:cNvSpPr>
            <p:nvPr/>
          </p:nvSpPr>
          <p:spPr bwMode="auto">
            <a:xfrm>
              <a:off x="2107" y="275"/>
              <a:ext cx="25" cy="132"/>
            </a:xfrm>
            <a:custGeom>
              <a:avLst/>
              <a:gdLst>
                <a:gd name="T0" fmla="*/ 26 w 50"/>
                <a:gd name="T1" fmla="*/ 0 h 263"/>
                <a:gd name="T2" fmla="*/ 50 w 50"/>
                <a:gd name="T3" fmla="*/ 57 h 263"/>
                <a:gd name="T4" fmla="*/ 50 w 50"/>
                <a:gd name="T5" fmla="*/ 263 h 263"/>
                <a:gd name="T6" fmla="*/ 0 w 50"/>
                <a:gd name="T7" fmla="*/ 263 h 263"/>
                <a:gd name="T8" fmla="*/ 0 w 50"/>
                <a:gd name="T9" fmla="*/ 57 h 263"/>
                <a:gd name="T10" fmla="*/ 26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4" name="Freeform 47"/>
            <p:cNvSpPr>
              <a:spLocks noChangeArrowheads="1"/>
            </p:cNvSpPr>
            <p:nvPr/>
          </p:nvSpPr>
          <p:spPr bwMode="auto">
            <a:xfrm>
              <a:off x="2143"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5" name="Freeform 48"/>
            <p:cNvSpPr>
              <a:spLocks noChangeArrowheads="1"/>
            </p:cNvSpPr>
            <p:nvPr/>
          </p:nvSpPr>
          <p:spPr bwMode="auto">
            <a:xfrm>
              <a:off x="2181" y="275"/>
              <a:ext cx="25" cy="132"/>
            </a:xfrm>
            <a:custGeom>
              <a:avLst/>
              <a:gdLst>
                <a:gd name="T0" fmla="*/ 25 w 49"/>
                <a:gd name="T1" fmla="*/ 0 h 263"/>
                <a:gd name="T2" fmla="*/ 49 w 49"/>
                <a:gd name="T3" fmla="*/ 57 h 263"/>
                <a:gd name="T4" fmla="*/ 49 w 49"/>
                <a:gd name="T5" fmla="*/ 263 h 263"/>
                <a:gd name="T6" fmla="*/ 0 w 49"/>
                <a:gd name="T7" fmla="*/ 263 h 263"/>
                <a:gd name="T8" fmla="*/ 0 w 49"/>
                <a:gd name="T9" fmla="*/ 57 h 263"/>
                <a:gd name="T10" fmla="*/ 25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6" name="Rectangle 49"/>
            <p:cNvSpPr>
              <a:spLocks noChangeArrowheads="1"/>
            </p:cNvSpPr>
            <p:nvPr/>
          </p:nvSpPr>
          <p:spPr bwMode="auto">
            <a:xfrm>
              <a:off x="2107" y="310"/>
              <a:ext cx="108"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7" name="Rectangle 50"/>
            <p:cNvSpPr>
              <a:spLocks noChangeArrowheads="1"/>
            </p:cNvSpPr>
            <p:nvPr/>
          </p:nvSpPr>
          <p:spPr bwMode="auto">
            <a:xfrm>
              <a:off x="2107" y="374"/>
              <a:ext cx="108"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8" name="Freeform 51"/>
            <p:cNvSpPr>
              <a:spLocks noChangeArrowheads="1"/>
            </p:cNvSpPr>
            <p:nvPr/>
          </p:nvSpPr>
          <p:spPr bwMode="auto">
            <a:xfrm>
              <a:off x="2213" y="275"/>
              <a:ext cx="25" cy="132"/>
            </a:xfrm>
            <a:custGeom>
              <a:avLst/>
              <a:gdLst>
                <a:gd name="T0" fmla="*/ 26 w 50"/>
                <a:gd name="T1" fmla="*/ 0 h 263"/>
                <a:gd name="T2" fmla="*/ 50 w 50"/>
                <a:gd name="T3" fmla="*/ 57 h 263"/>
                <a:gd name="T4" fmla="*/ 50 w 50"/>
                <a:gd name="T5" fmla="*/ 263 h 263"/>
                <a:gd name="T6" fmla="*/ 0 w 50"/>
                <a:gd name="T7" fmla="*/ 263 h 263"/>
                <a:gd name="T8" fmla="*/ 0 w 50"/>
                <a:gd name="T9" fmla="*/ 57 h 263"/>
                <a:gd name="T10" fmla="*/ 26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29" name="Freeform 52"/>
            <p:cNvSpPr>
              <a:spLocks noChangeArrowheads="1"/>
            </p:cNvSpPr>
            <p:nvPr/>
          </p:nvSpPr>
          <p:spPr bwMode="auto">
            <a:xfrm>
              <a:off x="2249"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0" name="Freeform 53"/>
            <p:cNvSpPr>
              <a:spLocks noChangeArrowheads="1"/>
            </p:cNvSpPr>
            <p:nvPr/>
          </p:nvSpPr>
          <p:spPr bwMode="auto">
            <a:xfrm>
              <a:off x="2287"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1" name="Rectangle 54"/>
            <p:cNvSpPr>
              <a:spLocks noChangeArrowheads="1"/>
            </p:cNvSpPr>
            <p:nvPr/>
          </p:nvSpPr>
          <p:spPr bwMode="auto">
            <a:xfrm>
              <a:off x="2213" y="31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2" name="Rectangle 55"/>
            <p:cNvSpPr>
              <a:spLocks noChangeArrowheads="1"/>
            </p:cNvSpPr>
            <p:nvPr/>
          </p:nvSpPr>
          <p:spPr bwMode="auto">
            <a:xfrm>
              <a:off x="2213" y="374"/>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3" name="Freeform 56"/>
            <p:cNvSpPr>
              <a:spLocks noChangeArrowheads="1"/>
            </p:cNvSpPr>
            <p:nvPr/>
          </p:nvSpPr>
          <p:spPr bwMode="auto">
            <a:xfrm>
              <a:off x="2319" y="275"/>
              <a:ext cx="25" cy="132"/>
            </a:xfrm>
            <a:custGeom>
              <a:avLst/>
              <a:gdLst>
                <a:gd name="T0" fmla="*/ 24 w 50"/>
                <a:gd name="T1" fmla="*/ 0 h 263"/>
                <a:gd name="T2" fmla="*/ 50 w 50"/>
                <a:gd name="T3" fmla="*/ 57 h 263"/>
                <a:gd name="T4" fmla="*/ 50 w 50"/>
                <a:gd name="T5" fmla="*/ 263 h 263"/>
                <a:gd name="T6" fmla="*/ 0 w 50"/>
                <a:gd name="T7" fmla="*/ 263 h 263"/>
                <a:gd name="T8" fmla="*/ 0 w 50"/>
                <a:gd name="T9" fmla="*/ 57 h 263"/>
                <a:gd name="T10" fmla="*/ 24 w 50"/>
                <a:gd name="T11" fmla="*/ 0 h 263"/>
              </a:gdLst>
              <a:ahLst/>
              <a:cxnLst>
                <a:cxn ang="0">
                  <a:pos x="T0" y="T1"/>
                </a:cxn>
                <a:cxn ang="0">
                  <a:pos x="T2" y="T3"/>
                </a:cxn>
                <a:cxn ang="0">
                  <a:pos x="T4" y="T5"/>
                </a:cxn>
                <a:cxn ang="0">
                  <a:pos x="T6" y="T7"/>
                </a:cxn>
                <a:cxn ang="0">
                  <a:pos x="T8" y="T9"/>
                </a:cxn>
                <a:cxn ang="0">
                  <a:pos x="T10" y="T11"/>
                </a:cxn>
              </a:cxnLst>
              <a:rect l="0" t="0" r="r" b="b"/>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4" name="Freeform 57"/>
            <p:cNvSpPr>
              <a:spLocks noChangeArrowheads="1"/>
            </p:cNvSpPr>
            <p:nvPr/>
          </p:nvSpPr>
          <p:spPr bwMode="auto">
            <a:xfrm>
              <a:off x="2355" y="275"/>
              <a:ext cx="25" cy="132"/>
            </a:xfrm>
            <a:custGeom>
              <a:avLst/>
              <a:gdLst>
                <a:gd name="T0" fmla="*/ 25 w 49"/>
                <a:gd name="T1" fmla="*/ 0 h 263"/>
                <a:gd name="T2" fmla="*/ 49 w 49"/>
                <a:gd name="T3" fmla="*/ 57 h 263"/>
                <a:gd name="T4" fmla="*/ 49 w 49"/>
                <a:gd name="T5" fmla="*/ 263 h 263"/>
                <a:gd name="T6" fmla="*/ 0 w 49"/>
                <a:gd name="T7" fmla="*/ 263 h 263"/>
                <a:gd name="T8" fmla="*/ 0 w 49"/>
                <a:gd name="T9" fmla="*/ 57 h 263"/>
                <a:gd name="T10" fmla="*/ 25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5" name="Freeform 58"/>
            <p:cNvSpPr>
              <a:spLocks noChangeArrowheads="1"/>
            </p:cNvSpPr>
            <p:nvPr/>
          </p:nvSpPr>
          <p:spPr bwMode="auto">
            <a:xfrm>
              <a:off x="2393" y="275"/>
              <a:ext cx="25" cy="132"/>
            </a:xfrm>
            <a:custGeom>
              <a:avLst/>
              <a:gdLst>
                <a:gd name="T0" fmla="*/ 24 w 49"/>
                <a:gd name="T1" fmla="*/ 0 h 263"/>
                <a:gd name="T2" fmla="*/ 49 w 49"/>
                <a:gd name="T3" fmla="*/ 57 h 263"/>
                <a:gd name="T4" fmla="*/ 49 w 49"/>
                <a:gd name="T5" fmla="*/ 263 h 263"/>
                <a:gd name="T6" fmla="*/ 0 w 49"/>
                <a:gd name="T7" fmla="*/ 263 h 263"/>
                <a:gd name="T8" fmla="*/ 0 w 49"/>
                <a:gd name="T9" fmla="*/ 57 h 263"/>
                <a:gd name="T10" fmla="*/ 24 w 49"/>
                <a:gd name="T11" fmla="*/ 0 h 263"/>
              </a:gdLst>
              <a:ahLst/>
              <a:cxnLst>
                <a:cxn ang="0">
                  <a:pos x="T0" y="T1"/>
                </a:cxn>
                <a:cxn ang="0">
                  <a:pos x="T2" y="T3"/>
                </a:cxn>
                <a:cxn ang="0">
                  <a:pos x="T4" y="T5"/>
                </a:cxn>
                <a:cxn ang="0">
                  <a:pos x="T6" y="T7"/>
                </a:cxn>
                <a:cxn ang="0">
                  <a:pos x="T8" y="T9"/>
                </a:cxn>
                <a:cxn ang="0">
                  <a:pos x="T10" y="T11"/>
                </a:cxn>
              </a:cxnLst>
              <a:rect l="0" t="0" r="r" b="b"/>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6" name="Rectangle 59"/>
            <p:cNvSpPr>
              <a:spLocks noChangeArrowheads="1"/>
            </p:cNvSpPr>
            <p:nvPr/>
          </p:nvSpPr>
          <p:spPr bwMode="auto">
            <a:xfrm>
              <a:off x="2319" y="31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7" name="Rectangle 60"/>
            <p:cNvSpPr>
              <a:spLocks noChangeArrowheads="1"/>
            </p:cNvSpPr>
            <p:nvPr/>
          </p:nvSpPr>
          <p:spPr bwMode="auto">
            <a:xfrm>
              <a:off x="2319" y="374"/>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8" name="Freeform 61"/>
            <p:cNvSpPr>
              <a:spLocks noChangeArrowheads="1"/>
            </p:cNvSpPr>
            <p:nvPr/>
          </p:nvSpPr>
          <p:spPr bwMode="auto">
            <a:xfrm>
              <a:off x="2424" y="65"/>
              <a:ext cx="304" cy="420"/>
            </a:xfrm>
            <a:custGeom>
              <a:avLst/>
              <a:gdLst>
                <a:gd name="T0" fmla="*/ 52 w 607"/>
                <a:gd name="T1" fmla="*/ 391 h 841"/>
                <a:gd name="T2" fmla="*/ 138 w 607"/>
                <a:gd name="T3" fmla="*/ 429 h 841"/>
                <a:gd name="T4" fmla="*/ 219 w 607"/>
                <a:gd name="T5" fmla="*/ 537 h 841"/>
                <a:gd name="T6" fmla="*/ 264 w 607"/>
                <a:gd name="T7" fmla="*/ 761 h 841"/>
                <a:gd name="T8" fmla="*/ 301 w 607"/>
                <a:gd name="T9" fmla="*/ 787 h 841"/>
                <a:gd name="T10" fmla="*/ 310 w 607"/>
                <a:gd name="T11" fmla="*/ 651 h 841"/>
                <a:gd name="T12" fmla="*/ 364 w 607"/>
                <a:gd name="T13" fmla="*/ 504 h 841"/>
                <a:gd name="T14" fmla="*/ 499 w 607"/>
                <a:gd name="T15" fmla="*/ 376 h 841"/>
                <a:gd name="T16" fmla="*/ 584 w 607"/>
                <a:gd name="T17" fmla="*/ 336 h 841"/>
                <a:gd name="T18" fmla="*/ 517 w 607"/>
                <a:gd name="T19" fmla="*/ 359 h 841"/>
                <a:gd name="T20" fmla="*/ 434 w 607"/>
                <a:gd name="T21" fmla="*/ 408 h 841"/>
                <a:gd name="T22" fmla="*/ 355 w 607"/>
                <a:gd name="T23" fmla="*/ 498 h 841"/>
                <a:gd name="T24" fmla="*/ 326 w 607"/>
                <a:gd name="T25" fmla="*/ 533 h 841"/>
                <a:gd name="T26" fmla="*/ 341 w 607"/>
                <a:gd name="T27" fmla="*/ 437 h 841"/>
                <a:gd name="T28" fmla="*/ 379 w 607"/>
                <a:gd name="T29" fmla="*/ 306 h 841"/>
                <a:gd name="T30" fmla="*/ 454 w 607"/>
                <a:gd name="T31" fmla="*/ 160 h 841"/>
                <a:gd name="T32" fmla="*/ 467 w 607"/>
                <a:gd name="T33" fmla="*/ 131 h 841"/>
                <a:gd name="T34" fmla="*/ 411 w 607"/>
                <a:gd name="T35" fmla="*/ 216 h 841"/>
                <a:gd name="T36" fmla="*/ 396 w 607"/>
                <a:gd name="T37" fmla="*/ 208 h 841"/>
                <a:gd name="T38" fmla="*/ 420 w 607"/>
                <a:gd name="T39" fmla="*/ 82 h 841"/>
                <a:gd name="T40" fmla="*/ 419 w 607"/>
                <a:gd name="T41" fmla="*/ 73 h 841"/>
                <a:gd name="T42" fmla="*/ 389 w 607"/>
                <a:gd name="T43" fmla="*/ 192 h 841"/>
                <a:gd name="T44" fmla="*/ 362 w 607"/>
                <a:gd name="T45" fmla="*/ 315 h 841"/>
                <a:gd name="T46" fmla="*/ 300 w 607"/>
                <a:gd name="T47" fmla="*/ 529 h 841"/>
                <a:gd name="T48" fmla="*/ 265 w 607"/>
                <a:gd name="T49" fmla="*/ 581 h 841"/>
                <a:gd name="T50" fmla="*/ 242 w 607"/>
                <a:gd name="T51" fmla="*/ 386 h 841"/>
                <a:gd name="T52" fmla="*/ 276 w 607"/>
                <a:gd name="T53" fmla="*/ 168 h 841"/>
                <a:gd name="T54" fmla="*/ 318 w 607"/>
                <a:gd name="T55" fmla="*/ 34 h 841"/>
                <a:gd name="T56" fmla="*/ 313 w 607"/>
                <a:gd name="T57" fmla="*/ 39 h 841"/>
                <a:gd name="T58" fmla="*/ 257 w 607"/>
                <a:gd name="T59" fmla="*/ 200 h 841"/>
                <a:gd name="T60" fmla="*/ 218 w 607"/>
                <a:gd name="T61" fmla="*/ 234 h 841"/>
                <a:gd name="T62" fmla="*/ 150 w 607"/>
                <a:gd name="T63" fmla="*/ 116 h 841"/>
                <a:gd name="T64" fmla="*/ 145 w 607"/>
                <a:gd name="T65" fmla="*/ 116 h 841"/>
                <a:gd name="T66" fmla="*/ 217 w 607"/>
                <a:gd name="T67" fmla="*/ 261 h 841"/>
                <a:gd name="T68" fmla="*/ 229 w 607"/>
                <a:gd name="T69" fmla="*/ 363 h 841"/>
                <a:gd name="T70" fmla="*/ 181 w 607"/>
                <a:gd name="T71" fmla="*/ 366 h 841"/>
                <a:gd name="T72" fmla="*/ 107 w 607"/>
                <a:gd name="T73" fmla="*/ 214 h 841"/>
                <a:gd name="T74" fmla="*/ 98 w 607"/>
                <a:gd name="T75" fmla="*/ 171 h 841"/>
                <a:gd name="T76" fmla="*/ 82 w 607"/>
                <a:gd name="T77" fmla="*/ 224 h 841"/>
                <a:gd name="T78" fmla="*/ 45 w 607"/>
                <a:gd name="T79" fmla="*/ 145 h 841"/>
                <a:gd name="T80" fmla="*/ 43 w 607"/>
                <a:gd name="T81" fmla="*/ 148 h 841"/>
                <a:gd name="T82" fmla="*/ 78 w 607"/>
                <a:gd name="T83" fmla="*/ 234 h 841"/>
                <a:gd name="T84" fmla="*/ 127 w 607"/>
                <a:gd name="T85" fmla="*/ 301 h 841"/>
                <a:gd name="T86" fmla="*/ 160 w 607"/>
                <a:gd name="T87" fmla="*/ 361 h 841"/>
                <a:gd name="T88" fmla="*/ 194 w 607"/>
                <a:gd name="T89" fmla="*/ 397 h 841"/>
                <a:gd name="T90" fmla="*/ 227 w 607"/>
                <a:gd name="T91" fmla="*/ 462 h 841"/>
                <a:gd name="T92" fmla="*/ 221 w 607"/>
                <a:gd name="T93" fmla="*/ 502 h 841"/>
                <a:gd name="T94" fmla="*/ 173 w 607"/>
                <a:gd name="T95" fmla="*/ 439 h 841"/>
                <a:gd name="T96" fmla="*/ 134 w 607"/>
                <a:gd name="T97" fmla="*/ 379 h 841"/>
                <a:gd name="T98" fmla="*/ 130 w 607"/>
                <a:gd name="T99" fmla="*/ 387 h 841"/>
                <a:gd name="T100" fmla="*/ 105 w 607"/>
                <a:gd name="T101" fmla="*/ 398 h 841"/>
                <a:gd name="T102" fmla="*/ 30 w 607"/>
                <a:gd name="T103" fmla="*/ 379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841">
                  <a:moveTo>
                    <a:pt x="0" y="379"/>
                  </a:moveTo>
                  <a:lnTo>
                    <a:pt x="15" y="383"/>
                  </a:lnTo>
                  <a:lnTo>
                    <a:pt x="32" y="386"/>
                  </a:lnTo>
                  <a:lnTo>
                    <a:pt x="52" y="391"/>
                  </a:lnTo>
                  <a:lnTo>
                    <a:pt x="73" y="397"/>
                  </a:lnTo>
                  <a:lnTo>
                    <a:pt x="93" y="405"/>
                  </a:lnTo>
                  <a:lnTo>
                    <a:pt x="116" y="415"/>
                  </a:lnTo>
                  <a:lnTo>
                    <a:pt x="138" y="429"/>
                  </a:lnTo>
                  <a:lnTo>
                    <a:pt x="160" y="447"/>
                  </a:lnTo>
                  <a:lnTo>
                    <a:pt x="181" y="471"/>
                  </a:lnTo>
                  <a:lnTo>
                    <a:pt x="202" y="501"/>
                  </a:lnTo>
                  <a:lnTo>
                    <a:pt x="219" y="537"/>
                  </a:lnTo>
                  <a:lnTo>
                    <a:pt x="235" y="580"/>
                  </a:lnTo>
                  <a:lnTo>
                    <a:pt x="248" y="631"/>
                  </a:lnTo>
                  <a:lnTo>
                    <a:pt x="258" y="691"/>
                  </a:lnTo>
                  <a:lnTo>
                    <a:pt x="264" y="761"/>
                  </a:lnTo>
                  <a:lnTo>
                    <a:pt x="266" y="841"/>
                  </a:lnTo>
                  <a:lnTo>
                    <a:pt x="301" y="841"/>
                  </a:lnTo>
                  <a:lnTo>
                    <a:pt x="301" y="815"/>
                  </a:lnTo>
                  <a:lnTo>
                    <a:pt x="301" y="787"/>
                  </a:lnTo>
                  <a:lnTo>
                    <a:pt x="301" y="756"/>
                  </a:lnTo>
                  <a:lnTo>
                    <a:pt x="302" y="722"/>
                  </a:lnTo>
                  <a:lnTo>
                    <a:pt x="304" y="687"/>
                  </a:lnTo>
                  <a:lnTo>
                    <a:pt x="310" y="651"/>
                  </a:lnTo>
                  <a:lnTo>
                    <a:pt x="318" y="613"/>
                  </a:lnTo>
                  <a:lnTo>
                    <a:pt x="329" y="576"/>
                  </a:lnTo>
                  <a:lnTo>
                    <a:pt x="344" y="539"/>
                  </a:lnTo>
                  <a:lnTo>
                    <a:pt x="364" y="504"/>
                  </a:lnTo>
                  <a:lnTo>
                    <a:pt x="388" y="468"/>
                  </a:lnTo>
                  <a:lnTo>
                    <a:pt x="419" y="435"/>
                  </a:lnTo>
                  <a:lnTo>
                    <a:pt x="455" y="405"/>
                  </a:lnTo>
                  <a:lnTo>
                    <a:pt x="499" y="376"/>
                  </a:lnTo>
                  <a:lnTo>
                    <a:pt x="548" y="351"/>
                  </a:lnTo>
                  <a:lnTo>
                    <a:pt x="607" y="330"/>
                  </a:lnTo>
                  <a:lnTo>
                    <a:pt x="597" y="332"/>
                  </a:lnTo>
                  <a:lnTo>
                    <a:pt x="584" y="336"/>
                  </a:lnTo>
                  <a:lnTo>
                    <a:pt x="570" y="339"/>
                  </a:lnTo>
                  <a:lnTo>
                    <a:pt x="554" y="344"/>
                  </a:lnTo>
                  <a:lnTo>
                    <a:pt x="536" y="351"/>
                  </a:lnTo>
                  <a:lnTo>
                    <a:pt x="517" y="359"/>
                  </a:lnTo>
                  <a:lnTo>
                    <a:pt x="498" y="368"/>
                  </a:lnTo>
                  <a:lnTo>
                    <a:pt x="477" y="378"/>
                  </a:lnTo>
                  <a:lnTo>
                    <a:pt x="456" y="392"/>
                  </a:lnTo>
                  <a:lnTo>
                    <a:pt x="434" y="408"/>
                  </a:lnTo>
                  <a:lnTo>
                    <a:pt x="414" y="426"/>
                  </a:lnTo>
                  <a:lnTo>
                    <a:pt x="394" y="447"/>
                  </a:lnTo>
                  <a:lnTo>
                    <a:pt x="373" y="471"/>
                  </a:lnTo>
                  <a:lnTo>
                    <a:pt x="355" y="498"/>
                  </a:lnTo>
                  <a:lnTo>
                    <a:pt x="338" y="528"/>
                  </a:lnTo>
                  <a:lnTo>
                    <a:pt x="321" y="562"/>
                  </a:lnTo>
                  <a:lnTo>
                    <a:pt x="324" y="550"/>
                  </a:lnTo>
                  <a:lnTo>
                    <a:pt x="326" y="533"/>
                  </a:lnTo>
                  <a:lnTo>
                    <a:pt x="328" y="514"/>
                  </a:lnTo>
                  <a:lnTo>
                    <a:pt x="332" y="491"/>
                  </a:lnTo>
                  <a:lnTo>
                    <a:pt x="335" y="464"/>
                  </a:lnTo>
                  <a:lnTo>
                    <a:pt x="341" y="437"/>
                  </a:lnTo>
                  <a:lnTo>
                    <a:pt x="348" y="407"/>
                  </a:lnTo>
                  <a:lnTo>
                    <a:pt x="356" y="375"/>
                  </a:lnTo>
                  <a:lnTo>
                    <a:pt x="366" y="341"/>
                  </a:lnTo>
                  <a:lnTo>
                    <a:pt x="379" y="306"/>
                  </a:lnTo>
                  <a:lnTo>
                    <a:pt x="394" y="270"/>
                  </a:lnTo>
                  <a:lnTo>
                    <a:pt x="411" y="234"/>
                  </a:lnTo>
                  <a:lnTo>
                    <a:pt x="431" y="196"/>
                  </a:lnTo>
                  <a:lnTo>
                    <a:pt x="454" y="160"/>
                  </a:lnTo>
                  <a:lnTo>
                    <a:pt x="480" y="123"/>
                  </a:lnTo>
                  <a:lnTo>
                    <a:pt x="510" y="87"/>
                  </a:lnTo>
                  <a:lnTo>
                    <a:pt x="486" y="109"/>
                  </a:lnTo>
                  <a:lnTo>
                    <a:pt x="467" y="131"/>
                  </a:lnTo>
                  <a:lnTo>
                    <a:pt x="449" y="153"/>
                  </a:lnTo>
                  <a:lnTo>
                    <a:pt x="434" y="175"/>
                  </a:lnTo>
                  <a:lnTo>
                    <a:pt x="422" y="196"/>
                  </a:lnTo>
                  <a:lnTo>
                    <a:pt x="411" y="216"/>
                  </a:lnTo>
                  <a:lnTo>
                    <a:pt x="402" y="234"/>
                  </a:lnTo>
                  <a:lnTo>
                    <a:pt x="394" y="250"/>
                  </a:lnTo>
                  <a:lnTo>
                    <a:pt x="394" y="233"/>
                  </a:lnTo>
                  <a:lnTo>
                    <a:pt x="396" y="208"/>
                  </a:lnTo>
                  <a:lnTo>
                    <a:pt x="400" y="179"/>
                  </a:lnTo>
                  <a:lnTo>
                    <a:pt x="406" y="146"/>
                  </a:lnTo>
                  <a:lnTo>
                    <a:pt x="412" y="114"/>
                  </a:lnTo>
                  <a:lnTo>
                    <a:pt x="420" y="82"/>
                  </a:lnTo>
                  <a:lnTo>
                    <a:pt x="430" y="57"/>
                  </a:lnTo>
                  <a:lnTo>
                    <a:pt x="440" y="38"/>
                  </a:lnTo>
                  <a:lnTo>
                    <a:pt x="430" y="53"/>
                  </a:lnTo>
                  <a:lnTo>
                    <a:pt x="419" y="73"/>
                  </a:lnTo>
                  <a:lnTo>
                    <a:pt x="410" y="97"/>
                  </a:lnTo>
                  <a:lnTo>
                    <a:pt x="402" y="126"/>
                  </a:lnTo>
                  <a:lnTo>
                    <a:pt x="394" y="158"/>
                  </a:lnTo>
                  <a:lnTo>
                    <a:pt x="389" y="192"/>
                  </a:lnTo>
                  <a:lnTo>
                    <a:pt x="385" y="227"/>
                  </a:lnTo>
                  <a:lnTo>
                    <a:pt x="384" y="263"/>
                  </a:lnTo>
                  <a:lnTo>
                    <a:pt x="374" y="283"/>
                  </a:lnTo>
                  <a:lnTo>
                    <a:pt x="362" y="315"/>
                  </a:lnTo>
                  <a:lnTo>
                    <a:pt x="346" y="359"/>
                  </a:lnTo>
                  <a:lnTo>
                    <a:pt x="329" y="410"/>
                  </a:lnTo>
                  <a:lnTo>
                    <a:pt x="313" y="468"/>
                  </a:lnTo>
                  <a:lnTo>
                    <a:pt x="300" y="529"/>
                  </a:lnTo>
                  <a:lnTo>
                    <a:pt x="289" y="590"/>
                  </a:lnTo>
                  <a:lnTo>
                    <a:pt x="283" y="650"/>
                  </a:lnTo>
                  <a:lnTo>
                    <a:pt x="274" y="617"/>
                  </a:lnTo>
                  <a:lnTo>
                    <a:pt x="265" y="581"/>
                  </a:lnTo>
                  <a:lnTo>
                    <a:pt x="257" y="538"/>
                  </a:lnTo>
                  <a:lnTo>
                    <a:pt x="249" y="491"/>
                  </a:lnTo>
                  <a:lnTo>
                    <a:pt x="244" y="440"/>
                  </a:lnTo>
                  <a:lnTo>
                    <a:pt x="242" y="386"/>
                  </a:lnTo>
                  <a:lnTo>
                    <a:pt x="245" y="330"/>
                  </a:lnTo>
                  <a:lnTo>
                    <a:pt x="253" y="271"/>
                  </a:lnTo>
                  <a:lnTo>
                    <a:pt x="265" y="216"/>
                  </a:lnTo>
                  <a:lnTo>
                    <a:pt x="276" y="168"/>
                  </a:lnTo>
                  <a:lnTo>
                    <a:pt x="287" y="125"/>
                  </a:lnTo>
                  <a:lnTo>
                    <a:pt x="297" y="89"/>
                  </a:lnTo>
                  <a:lnTo>
                    <a:pt x="308" y="59"/>
                  </a:lnTo>
                  <a:lnTo>
                    <a:pt x="318" y="34"/>
                  </a:lnTo>
                  <a:lnTo>
                    <a:pt x="326" y="15"/>
                  </a:lnTo>
                  <a:lnTo>
                    <a:pt x="334" y="0"/>
                  </a:lnTo>
                  <a:lnTo>
                    <a:pt x="326" y="15"/>
                  </a:lnTo>
                  <a:lnTo>
                    <a:pt x="313" y="39"/>
                  </a:lnTo>
                  <a:lnTo>
                    <a:pt x="300" y="72"/>
                  </a:lnTo>
                  <a:lnTo>
                    <a:pt x="285" y="111"/>
                  </a:lnTo>
                  <a:lnTo>
                    <a:pt x="270" y="155"/>
                  </a:lnTo>
                  <a:lnTo>
                    <a:pt x="257" y="200"/>
                  </a:lnTo>
                  <a:lnTo>
                    <a:pt x="248" y="245"/>
                  </a:lnTo>
                  <a:lnTo>
                    <a:pt x="243" y="288"/>
                  </a:lnTo>
                  <a:lnTo>
                    <a:pt x="233" y="263"/>
                  </a:lnTo>
                  <a:lnTo>
                    <a:pt x="218" y="234"/>
                  </a:lnTo>
                  <a:lnTo>
                    <a:pt x="200" y="206"/>
                  </a:lnTo>
                  <a:lnTo>
                    <a:pt x="182" y="175"/>
                  </a:lnTo>
                  <a:lnTo>
                    <a:pt x="165" y="145"/>
                  </a:lnTo>
                  <a:lnTo>
                    <a:pt x="150" y="116"/>
                  </a:lnTo>
                  <a:lnTo>
                    <a:pt x="139" y="88"/>
                  </a:lnTo>
                  <a:lnTo>
                    <a:pt x="136" y="63"/>
                  </a:lnTo>
                  <a:lnTo>
                    <a:pt x="136" y="86"/>
                  </a:lnTo>
                  <a:lnTo>
                    <a:pt x="145" y="116"/>
                  </a:lnTo>
                  <a:lnTo>
                    <a:pt x="160" y="152"/>
                  </a:lnTo>
                  <a:lnTo>
                    <a:pt x="180" y="189"/>
                  </a:lnTo>
                  <a:lnTo>
                    <a:pt x="199" y="227"/>
                  </a:lnTo>
                  <a:lnTo>
                    <a:pt x="217" y="261"/>
                  </a:lnTo>
                  <a:lnTo>
                    <a:pt x="230" y="290"/>
                  </a:lnTo>
                  <a:lnTo>
                    <a:pt x="236" y="309"/>
                  </a:lnTo>
                  <a:lnTo>
                    <a:pt x="233" y="336"/>
                  </a:lnTo>
                  <a:lnTo>
                    <a:pt x="229" y="363"/>
                  </a:lnTo>
                  <a:lnTo>
                    <a:pt x="226" y="390"/>
                  </a:lnTo>
                  <a:lnTo>
                    <a:pt x="226" y="414"/>
                  </a:lnTo>
                  <a:lnTo>
                    <a:pt x="204" y="392"/>
                  </a:lnTo>
                  <a:lnTo>
                    <a:pt x="181" y="366"/>
                  </a:lnTo>
                  <a:lnTo>
                    <a:pt x="158" y="334"/>
                  </a:lnTo>
                  <a:lnTo>
                    <a:pt x="136" y="299"/>
                  </a:lnTo>
                  <a:lnTo>
                    <a:pt x="119" y="259"/>
                  </a:lnTo>
                  <a:lnTo>
                    <a:pt x="107" y="214"/>
                  </a:lnTo>
                  <a:lnTo>
                    <a:pt x="101" y="163"/>
                  </a:lnTo>
                  <a:lnTo>
                    <a:pt x="105" y="108"/>
                  </a:lnTo>
                  <a:lnTo>
                    <a:pt x="99" y="134"/>
                  </a:lnTo>
                  <a:lnTo>
                    <a:pt x="98" y="171"/>
                  </a:lnTo>
                  <a:lnTo>
                    <a:pt x="100" y="212"/>
                  </a:lnTo>
                  <a:lnTo>
                    <a:pt x="107" y="252"/>
                  </a:lnTo>
                  <a:lnTo>
                    <a:pt x="94" y="240"/>
                  </a:lnTo>
                  <a:lnTo>
                    <a:pt x="82" y="224"/>
                  </a:lnTo>
                  <a:lnTo>
                    <a:pt x="70" y="206"/>
                  </a:lnTo>
                  <a:lnTo>
                    <a:pt x="61" y="185"/>
                  </a:lnTo>
                  <a:lnTo>
                    <a:pt x="52" y="164"/>
                  </a:lnTo>
                  <a:lnTo>
                    <a:pt x="45" y="145"/>
                  </a:lnTo>
                  <a:lnTo>
                    <a:pt x="41" y="128"/>
                  </a:lnTo>
                  <a:lnTo>
                    <a:pt x="39" y="116"/>
                  </a:lnTo>
                  <a:lnTo>
                    <a:pt x="39" y="130"/>
                  </a:lnTo>
                  <a:lnTo>
                    <a:pt x="43" y="148"/>
                  </a:lnTo>
                  <a:lnTo>
                    <a:pt x="47" y="169"/>
                  </a:lnTo>
                  <a:lnTo>
                    <a:pt x="55" y="191"/>
                  </a:lnTo>
                  <a:lnTo>
                    <a:pt x="66" y="214"/>
                  </a:lnTo>
                  <a:lnTo>
                    <a:pt x="78" y="234"/>
                  </a:lnTo>
                  <a:lnTo>
                    <a:pt x="94" y="254"/>
                  </a:lnTo>
                  <a:lnTo>
                    <a:pt x="113" y="269"/>
                  </a:lnTo>
                  <a:lnTo>
                    <a:pt x="119" y="285"/>
                  </a:lnTo>
                  <a:lnTo>
                    <a:pt x="127" y="301"/>
                  </a:lnTo>
                  <a:lnTo>
                    <a:pt x="134" y="318"/>
                  </a:lnTo>
                  <a:lnTo>
                    <a:pt x="143" y="333"/>
                  </a:lnTo>
                  <a:lnTo>
                    <a:pt x="151" y="348"/>
                  </a:lnTo>
                  <a:lnTo>
                    <a:pt x="160" y="361"/>
                  </a:lnTo>
                  <a:lnTo>
                    <a:pt x="169" y="372"/>
                  </a:lnTo>
                  <a:lnTo>
                    <a:pt x="177" y="382"/>
                  </a:lnTo>
                  <a:lnTo>
                    <a:pt x="185" y="389"/>
                  </a:lnTo>
                  <a:lnTo>
                    <a:pt x="194" y="397"/>
                  </a:lnTo>
                  <a:lnTo>
                    <a:pt x="203" y="407"/>
                  </a:lnTo>
                  <a:lnTo>
                    <a:pt x="211" y="420"/>
                  </a:lnTo>
                  <a:lnTo>
                    <a:pt x="219" y="438"/>
                  </a:lnTo>
                  <a:lnTo>
                    <a:pt x="227" y="462"/>
                  </a:lnTo>
                  <a:lnTo>
                    <a:pt x="233" y="496"/>
                  </a:lnTo>
                  <a:lnTo>
                    <a:pt x="238" y="537"/>
                  </a:lnTo>
                  <a:lnTo>
                    <a:pt x="230" y="521"/>
                  </a:lnTo>
                  <a:lnTo>
                    <a:pt x="221" y="502"/>
                  </a:lnTo>
                  <a:lnTo>
                    <a:pt x="210" y="485"/>
                  </a:lnTo>
                  <a:lnTo>
                    <a:pt x="197" y="468"/>
                  </a:lnTo>
                  <a:lnTo>
                    <a:pt x="184" y="453"/>
                  </a:lnTo>
                  <a:lnTo>
                    <a:pt x="173" y="439"/>
                  </a:lnTo>
                  <a:lnTo>
                    <a:pt x="164" y="429"/>
                  </a:lnTo>
                  <a:lnTo>
                    <a:pt x="156" y="422"/>
                  </a:lnTo>
                  <a:lnTo>
                    <a:pt x="145" y="405"/>
                  </a:lnTo>
                  <a:lnTo>
                    <a:pt x="134" y="379"/>
                  </a:lnTo>
                  <a:lnTo>
                    <a:pt x="126" y="357"/>
                  </a:lnTo>
                  <a:lnTo>
                    <a:pt x="122" y="348"/>
                  </a:lnTo>
                  <a:lnTo>
                    <a:pt x="124" y="366"/>
                  </a:lnTo>
                  <a:lnTo>
                    <a:pt x="130" y="387"/>
                  </a:lnTo>
                  <a:lnTo>
                    <a:pt x="136" y="406"/>
                  </a:lnTo>
                  <a:lnTo>
                    <a:pt x="138" y="414"/>
                  </a:lnTo>
                  <a:lnTo>
                    <a:pt x="122" y="406"/>
                  </a:lnTo>
                  <a:lnTo>
                    <a:pt x="105" y="398"/>
                  </a:lnTo>
                  <a:lnTo>
                    <a:pt x="86" y="391"/>
                  </a:lnTo>
                  <a:lnTo>
                    <a:pt x="67" y="386"/>
                  </a:lnTo>
                  <a:lnTo>
                    <a:pt x="48" y="382"/>
                  </a:lnTo>
                  <a:lnTo>
                    <a:pt x="30" y="379"/>
                  </a:lnTo>
                  <a:lnTo>
                    <a:pt x="14" y="378"/>
                  </a:lnTo>
                  <a:lnTo>
                    <a:pt x="0" y="379"/>
                  </a:lnTo>
                  <a:close/>
                </a:path>
              </a:pathLst>
            </a:custGeom>
            <a:solidFill>
              <a:srgbClr val="0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39" name="Freeform 62"/>
            <p:cNvSpPr>
              <a:spLocks noChangeArrowheads="1"/>
            </p:cNvSpPr>
            <p:nvPr/>
          </p:nvSpPr>
          <p:spPr bwMode="auto">
            <a:xfrm>
              <a:off x="2338" y="0"/>
              <a:ext cx="426" cy="307"/>
            </a:xfrm>
            <a:custGeom>
              <a:avLst/>
              <a:gdLst>
                <a:gd name="T0" fmla="*/ 388 w 854"/>
                <a:gd name="T1" fmla="*/ 94 h 614"/>
                <a:gd name="T2" fmla="*/ 355 w 854"/>
                <a:gd name="T3" fmla="*/ 61 h 614"/>
                <a:gd name="T4" fmla="*/ 339 w 854"/>
                <a:gd name="T5" fmla="*/ 40 h 614"/>
                <a:gd name="T6" fmla="*/ 275 w 854"/>
                <a:gd name="T7" fmla="*/ 50 h 614"/>
                <a:gd name="T8" fmla="*/ 204 w 854"/>
                <a:gd name="T9" fmla="*/ 104 h 614"/>
                <a:gd name="T10" fmla="*/ 145 w 854"/>
                <a:gd name="T11" fmla="*/ 147 h 614"/>
                <a:gd name="T12" fmla="*/ 127 w 854"/>
                <a:gd name="T13" fmla="*/ 207 h 614"/>
                <a:gd name="T14" fmla="*/ 135 w 854"/>
                <a:gd name="T15" fmla="*/ 268 h 614"/>
                <a:gd name="T16" fmla="*/ 198 w 854"/>
                <a:gd name="T17" fmla="*/ 287 h 614"/>
                <a:gd name="T18" fmla="*/ 245 w 854"/>
                <a:gd name="T19" fmla="*/ 248 h 614"/>
                <a:gd name="T20" fmla="*/ 312 w 854"/>
                <a:gd name="T21" fmla="*/ 244 h 614"/>
                <a:gd name="T22" fmla="*/ 350 w 854"/>
                <a:gd name="T23" fmla="*/ 244 h 614"/>
                <a:gd name="T24" fmla="*/ 324 w 854"/>
                <a:gd name="T25" fmla="*/ 310 h 614"/>
                <a:gd name="T26" fmla="*/ 240 w 854"/>
                <a:gd name="T27" fmla="*/ 318 h 614"/>
                <a:gd name="T28" fmla="*/ 172 w 854"/>
                <a:gd name="T29" fmla="*/ 325 h 614"/>
                <a:gd name="T30" fmla="*/ 38 w 854"/>
                <a:gd name="T31" fmla="*/ 345 h 614"/>
                <a:gd name="T32" fmla="*/ 0 w 854"/>
                <a:gd name="T33" fmla="*/ 453 h 614"/>
                <a:gd name="T34" fmla="*/ 38 w 854"/>
                <a:gd name="T35" fmla="*/ 540 h 614"/>
                <a:gd name="T36" fmla="*/ 152 w 854"/>
                <a:gd name="T37" fmla="*/ 547 h 614"/>
                <a:gd name="T38" fmla="*/ 285 w 854"/>
                <a:gd name="T39" fmla="*/ 517 h 614"/>
                <a:gd name="T40" fmla="*/ 364 w 854"/>
                <a:gd name="T41" fmla="*/ 471 h 614"/>
                <a:gd name="T42" fmla="*/ 424 w 854"/>
                <a:gd name="T43" fmla="*/ 489 h 614"/>
                <a:gd name="T44" fmla="*/ 452 w 854"/>
                <a:gd name="T45" fmla="*/ 501 h 614"/>
                <a:gd name="T46" fmla="*/ 502 w 854"/>
                <a:gd name="T47" fmla="*/ 607 h 614"/>
                <a:gd name="T48" fmla="*/ 676 w 854"/>
                <a:gd name="T49" fmla="*/ 597 h 614"/>
                <a:gd name="T50" fmla="*/ 702 w 854"/>
                <a:gd name="T51" fmla="*/ 531 h 614"/>
                <a:gd name="T52" fmla="*/ 615 w 854"/>
                <a:gd name="T53" fmla="*/ 463 h 614"/>
                <a:gd name="T54" fmla="*/ 626 w 854"/>
                <a:gd name="T55" fmla="*/ 456 h 614"/>
                <a:gd name="T56" fmla="*/ 722 w 854"/>
                <a:gd name="T57" fmla="*/ 512 h 614"/>
                <a:gd name="T58" fmla="*/ 803 w 854"/>
                <a:gd name="T59" fmla="*/ 484 h 614"/>
                <a:gd name="T60" fmla="*/ 841 w 854"/>
                <a:gd name="T61" fmla="*/ 408 h 614"/>
                <a:gd name="T62" fmla="*/ 812 w 854"/>
                <a:gd name="T63" fmla="*/ 291 h 614"/>
                <a:gd name="T64" fmla="*/ 722 w 854"/>
                <a:gd name="T65" fmla="*/ 268 h 614"/>
                <a:gd name="T66" fmla="*/ 657 w 854"/>
                <a:gd name="T67" fmla="*/ 316 h 614"/>
                <a:gd name="T68" fmla="*/ 593 w 854"/>
                <a:gd name="T69" fmla="*/ 292 h 614"/>
                <a:gd name="T70" fmla="*/ 508 w 854"/>
                <a:gd name="T71" fmla="*/ 298 h 614"/>
                <a:gd name="T72" fmla="*/ 460 w 854"/>
                <a:gd name="T73" fmla="*/ 346 h 614"/>
                <a:gd name="T74" fmla="*/ 477 w 854"/>
                <a:gd name="T75" fmla="*/ 282 h 614"/>
                <a:gd name="T76" fmla="*/ 527 w 854"/>
                <a:gd name="T77" fmla="*/ 245 h 614"/>
                <a:gd name="T78" fmla="*/ 642 w 854"/>
                <a:gd name="T79" fmla="*/ 224 h 614"/>
                <a:gd name="T80" fmla="*/ 765 w 854"/>
                <a:gd name="T81" fmla="*/ 222 h 614"/>
                <a:gd name="T82" fmla="*/ 753 w 854"/>
                <a:gd name="T83" fmla="*/ 160 h 614"/>
                <a:gd name="T84" fmla="*/ 757 w 854"/>
                <a:gd name="T85" fmla="*/ 127 h 614"/>
                <a:gd name="T86" fmla="*/ 706 w 854"/>
                <a:gd name="T87" fmla="*/ 108 h 614"/>
                <a:gd name="T88" fmla="*/ 601 w 854"/>
                <a:gd name="T89" fmla="*/ 132 h 614"/>
                <a:gd name="T90" fmla="*/ 656 w 854"/>
                <a:gd name="T91" fmla="*/ 47 h 614"/>
                <a:gd name="T92" fmla="*/ 600 w 854"/>
                <a:gd name="T93" fmla="*/ 28 h 614"/>
                <a:gd name="T94" fmla="*/ 537 w 854"/>
                <a:gd name="T95" fmla="*/ 0 h 614"/>
                <a:gd name="T96" fmla="*/ 432 w 854"/>
                <a:gd name="T97" fmla="*/ 28 h 614"/>
                <a:gd name="T98" fmla="*/ 423 w 854"/>
                <a:gd name="T99" fmla="*/ 101 h 614"/>
                <a:gd name="T100" fmla="*/ 406 w 854"/>
                <a:gd name="T10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4" h="614">
                  <a:moveTo>
                    <a:pt x="393" y="145"/>
                  </a:moveTo>
                  <a:lnTo>
                    <a:pt x="396" y="135"/>
                  </a:lnTo>
                  <a:lnTo>
                    <a:pt x="396" y="123"/>
                  </a:lnTo>
                  <a:lnTo>
                    <a:pt x="394" y="108"/>
                  </a:lnTo>
                  <a:lnTo>
                    <a:pt x="388" y="94"/>
                  </a:lnTo>
                  <a:lnTo>
                    <a:pt x="380" y="81"/>
                  </a:lnTo>
                  <a:lnTo>
                    <a:pt x="371" y="71"/>
                  </a:lnTo>
                  <a:lnTo>
                    <a:pt x="361" y="66"/>
                  </a:lnTo>
                  <a:lnTo>
                    <a:pt x="349" y="67"/>
                  </a:lnTo>
                  <a:lnTo>
                    <a:pt x="355" y="61"/>
                  </a:lnTo>
                  <a:lnTo>
                    <a:pt x="358" y="55"/>
                  </a:lnTo>
                  <a:lnTo>
                    <a:pt x="357" y="50"/>
                  </a:lnTo>
                  <a:lnTo>
                    <a:pt x="354" y="46"/>
                  </a:lnTo>
                  <a:lnTo>
                    <a:pt x="348" y="42"/>
                  </a:lnTo>
                  <a:lnTo>
                    <a:pt x="339" y="40"/>
                  </a:lnTo>
                  <a:lnTo>
                    <a:pt x="330" y="40"/>
                  </a:lnTo>
                  <a:lnTo>
                    <a:pt x="317" y="40"/>
                  </a:lnTo>
                  <a:lnTo>
                    <a:pt x="304" y="41"/>
                  </a:lnTo>
                  <a:lnTo>
                    <a:pt x="290" y="44"/>
                  </a:lnTo>
                  <a:lnTo>
                    <a:pt x="275" y="50"/>
                  </a:lnTo>
                  <a:lnTo>
                    <a:pt x="260" y="57"/>
                  </a:lnTo>
                  <a:lnTo>
                    <a:pt x="245" y="65"/>
                  </a:lnTo>
                  <a:lnTo>
                    <a:pt x="230" y="77"/>
                  </a:lnTo>
                  <a:lnTo>
                    <a:pt x="217" y="89"/>
                  </a:lnTo>
                  <a:lnTo>
                    <a:pt x="204" y="104"/>
                  </a:lnTo>
                  <a:lnTo>
                    <a:pt x="191" y="105"/>
                  </a:lnTo>
                  <a:lnTo>
                    <a:pt x="179" y="111"/>
                  </a:lnTo>
                  <a:lnTo>
                    <a:pt x="165" y="120"/>
                  </a:lnTo>
                  <a:lnTo>
                    <a:pt x="153" y="133"/>
                  </a:lnTo>
                  <a:lnTo>
                    <a:pt x="145" y="147"/>
                  </a:lnTo>
                  <a:lnTo>
                    <a:pt x="142" y="161"/>
                  </a:lnTo>
                  <a:lnTo>
                    <a:pt x="145" y="173"/>
                  </a:lnTo>
                  <a:lnTo>
                    <a:pt x="156" y="183"/>
                  </a:lnTo>
                  <a:lnTo>
                    <a:pt x="138" y="194"/>
                  </a:lnTo>
                  <a:lnTo>
                    <a:pt x="127" y="207"/>
                  </a:lnTo>
                  <a:lnTo>
                    <a:pt x="121" y="221"/>
                  </a:lnTo>
                  <a:lnTo>
                    <a:pt x="119" y="233"/>
                  </a:lnTo>
                  <a:lnTo>
                    <a:pt x="121" y="246"/>
                  </a:lnTo>
                  <a:lnTo>
                    <a:pt x="127" y="257"/>
                  </a:lnTo>
                  <a:lnTo>
                    <a:pt x="135" y="268"/>
                  </a:lnTo>
                  <a:lnTo>
                    <a:pt x="145" y="277"/>
                  </a:lnTo>
                  <a:lnTo>
                    <a:pt x="158" y="284"/>
                  </a:lnTo>
                  <a:lnTo>
                    <a:pt x="171" y="288"/>
                  </a:lnTo>
                  <a:lnTo>
                    <a:pt x="184" y="290"/>
                  </a:lnTo>
                  <a:lnTo>
                    <a:pt x="198" y="287"/>
                  </a:lnTo>
                  <a:lnTo>
                    <a:pt x="211" y="282"/>
                  </a:lnTo>
                  <a:lnTo>
                    <a:pt x="222" y="272"/>
                  </a:lnTo>
                  <a:lnTo>
                    <a:pt x="232" y="257"/>
                  </a:lnTo>
                  <a:lnTo>
                    <a:pt x="238" y="238"/>
                  </a:lnTo>
                  <a:lnTo>
                    <a:pt x="245" y="248"/>
                  </a:lnTo>
                  <a:lnTo>
                    <a:pt x="256" y="255"/>
                  </a:lnTo>
                  <a:lnTo>
                    <a:pt x="270" y="258"/>
                  </a:lnTo>
                  <a:lnTo>
                    <a:pt x="285" y="257"/>
                  </a:lnTo>
                  <a:lnTo>
                    <a:pt x="300" y="253"/>
                  </a:lnTo>
                  <a:lnTo>
                    <a:pt x="312" y="244"/>
                  </a:lnTo>
                  <a:lnTo>
                    <a:pt x="324" y="231"/>
                  </a:lnTo>
                  <a:lnTo>
                    <a:pt x="332" y="215"/>
                  </a:lnTo>
                  <a:lnTo>
                    <a:pt x="338" y="227"/>
                  </a:lnTo>
                  <a:lnTo>
                    <a:pt x="344" y="237"/>
                  </a:lnTo>
                  <a:lnTo>
                    <a:pt x="350" y="244"/>
                  </a:lnTo>
                  <a:lnTo>
                    <a:pt x="353" y="246"/>
                  </a:lnTo>
                  <a:lnTo>
                    <a:pt x="336" y="260"/>
                  </a:lnTo>
                  <a:lnTo>
                    <a:pt x="327" y="278"/>
                  </a:lnTo>
                  <a:lnTo>
                    <a:pt x="323" y="296"/>
                  </a:lnTo>
                  <a:lnTo>
                    <a:pt x="324" y="310"/>
                  </a:lnTo>
                  <a:lnTo>
                    <a:pt x="315" y="308"/>
                  </a:lnTo>
                  <a:lnTo>
                    <a:pt x="301" y="307"/>
                  </a:lnTo>
                  <a:lnTo>
                    <a:pt x="282" y="309"/>
                  </a:lnTo>
                  <a:lnTo>
                    <a:pt x="262" y="313"/>
                  </a:lnTo>
                  <a:lnTo>
                    <a:pt x="240" y="318"/>
                  </a:lnTo>
                  <a:lnTo>
                    <a:pt x="220" y="328"/>
                  </a:lnTo>
                  <a:lnTo>
                    <a:pt x="202" y="338"/>
                  </a:lnTo>
                  <a:lnTo>
                    <a:pt x="189" y="351"/>
                  </a:lnTo>
                  <a:lnTo>
                    <a:pt x="185" y="337"/>
                  </a:lnTo>
                  <a:lnTo>
                    <a:pt x="172" y="325"/>
                  </a:lnTo>
                  <a:lnTo>
                    <a:pt x="150" y="317"/>
                  </a:lnTo>
                  <a:lnTo>
                    <a:pt x="123" y="314"/>
                  </a:lnTo>
                  <a:lnTo>
                    <a:pt x="93" y="316"/>
                  </a:lnTo>
                  <a:lnTo>
                    <a:pt x="65" y="326"/>
                  </a:lnTo>
                  <a:lnTo>
                    <a:pt x="38" y="345"/>
                  </a:lnTo>
                  <a:lnTo>
                    <a:pt x="17" y="374"/>
                  </a:lnTo>
                  <a:lnTo>
                    <a:pt x="9" y="392"/>
                  </a:lnTo>
                  <a:lnTo>
                    <a:pt x="5" y="412"/>
                  </a:lnTo>
                  <a:lnTo>
                    <a:pt x="1" y="432"/>
                  </a:lnTo>
                  <a:lnTo>
                    <a:pt x="0" y="453"/>
                  </a:lnTo>
                  <a:lnTo>
                    <a:pt x="2" y="474"/>
                  </a:lnTo>
                  <a:lnTo>
                    <a:pt x="7" y="493"/>
                  </a:lnTo>
                  <a:lnTo>
                    <a:pt x="15" y="512"/>
                  </a:lnTo>
                  <a:lnTo>
                    <a:pt x="25" y="528"/>
                  </a:lnTo>
                  <a:lnTo>
                    <a:pt x="38" y="540"/>
                  </a:lnTo>
                  <a:lnTo>
                    <a:pt x="54" y="551"/>
                  </a:lnTo>
                  <a:lnTo>
                    <a:pt x="74" y="558"/>
                  </a:lnTo>
                  <a:lnTo>
                    <a:pt x="97" y="559"/>
                  </a:lnTo>
                  <a:lnTo>
                    <a:pt x="122" y="555"/>
                  </a:lnTo>
                  <a:lnTo>
                    <a:pt x="152" y="547"/>
                  </a:lnTo>
                  <a:lnTo>
                    <a:pt x="184" y="531"/>
                  </a:lnTo>
                  <a:lnTo>
                    <a:pt x="221" y="509"/>
                  </a:lnTo>
                  <a:lnTo>
                    <a:pt x="241" y="517"/>
                  </a:lnTo>
                  <a:lnTo>
                    <a:pt x="263" y="520"/>
                  </a:lnTo>
                  <a:lnTo>
                    <a:pt x="285" y="517"/>
                  </a:lnTo>
                  <a:lnTo>
                    <a:pt x="306" y="513"/>
                  </a:lnTo>
                  <a:lnTo>
                    <a:pt x="326" y="505"/>
                  </a:lnTo>
                  <a:lnTo>
                    <a:pt x="343" y="494"/>
                  </a:lnTo>
                  <a:lnTo>
                    <a:pt x="357" y="483"/>
                  </a:lnTo>
                  <a:lnTo>
                    <a:pt x="364" y="471"/>
                  </a:lnTo>
                  <a:lnTo>
                    <a:pt x="369" y="483"/>
                  </a:lnTo>
                  <a:lnTo>
                    <a:pt x="378" y="490"/>
                  </a:lnTo>
                  <a:lnTo>
                    <a:pt x="392" y="493"/>
                  </a:lnTo>
                  <a:lnTo>
                    <a:pt x="407" y="492"/>
                  </a:lnTo>
                  <a:lnTo>
                    <a:pt x="424" y="489"/>
                  </a:lnTo>
                  <a:lnTo>
                    <a:pt x="439" y="482"/>
                  </a:lnTo>
                  <a:lnTo>
                    <a:pt x="453" y="471"/>
                  </a:lnTo>
                  <a:lnTo>
                    <a:pt x="463" y="459"/>
                  </a:lnTo>
                  <a:lnTo>
                    <a:pt x="459" y="478"/>
                  </a:lnTo>
                  <a:lnTo>
                    <a:pt x="452" y="501"/>
                  </a:lnTo>
                  <a:lnTo>
                    <a:pt x="448" y="527"/>
                  </a:lnTo>
                  <a:lnTo>
                    <a:pt x="448" y="551"/>
                  </a:lnTo>
                  <a:lnTo>
                    <a:pt x="456" y="574"/>
                  </a:lnTo>
                  <a:lnTo>
                    <a:pt x="472" y="593"/>
                  </a:lnTo>
                  <a:lnTo>
                    <a:pt x="502" y="607"/>
                  </a:lnTo>
                  <a:lnTo>
                    <a:pt x="546" y="614"/>
                  </a:lnTo>
                  <a:lnTo>
                    <a:pt x="593" y="614"/>
                  </a:lnTo>
                  <a:lnTo>
                    <a:pt x="629" y="612"/>
                  </a:lnTo>
                  <a:lnTo>
                    <a:pt x="657" y="606"/>
                  </a:lnTo>
                  <a:lnTo>
                    <a:pt x="676" y="597"/>
                  </a:lnTo>
                  <a:lnTo>
                    <a:pt x="690" y="588"/>
                  </a:lnTo>
                  <a:lnTo>
                    <a:pt x="697" y="576"/>
                  </a:lnTo>
                  <a:lnTo>
                    <a:pt x="702" y="563"/>
                  </a:lnTo>
                  <a:lnTo>
                    <a:pt x="704" y="550"/>
                  </a:lnTo>
                  <a:lnTo>
                    <a:pt x="702" y="531"/>
                  </a:lnTo>
                  <a:lnTo>
                    <a:pt x="692" y="513"/>
                  </a:lnTo>
                  <a:lnTo>
                    <a:pt x="677" y="494"/>
                  </a:lnTo>
                  <a:lnTo>
                    <a:pt x="659" y="481"/>
                  </a:lnTo>
                  <a:lnTo>
                    <a:pt x="637" y="469"/>
                  </a:lnTo>
                  <a:lnTo>
                    <a:pt x="615" y="463"/>
                  </a:lnTo>
                  <a:lnTo>
                    <a:pt x="594" y="464"/>
                  </a:lnTo>
                  <a:lnTo>
                    <a:pt x="576" y="474"/>
                  </a:lnTo>
                  <a:lnTo>
                    <a:pt x="586" y="467"/>
                  </a:lnTo>
                  <a:lnTo>
                    <a:pt x="604" y="460"/>
                  </a:lnTo>
                  <a:lnTo>
                    <a:pt x="626" y="456"/>
                  </a:lnTo>
                  <a:lnTo>
                    <a:pt x="649" y="455"/>
                  </a:lnTo>
                  <a:lnTo>
                    <a:pt x="673" y="459"/>
                  </a:lnTo>
                  <a:lnTo>
                    <a:pt x="695" y="469"/>
                  </a:lnTo>
                  <a:lnTo>
                    <a:pt x="712" y="486"/>
                  </a:lnTo>
                  <a:lnTo>
                    <a:pt x="722" y="512"/>
                  </a:lnTo>
                  <a:lnTo>
                    <a:pt x="735" y="516"/>
                  </a:lnTo>
                  <a:lnTo>
                    <a:pt x="751" y="515"/>
                  </a:lnTo>
                  <a:lnTo>
                    <a:pt x="770" y="508"/>
                  </a:lnTo>
                  <a:lnTo>
                    <a:pt x="788" y="498"/>
                  </a:lnTo>
                  <a:lnTo>
                    <a:pt x="803" y="484"/>
                  </a:lnTo>
                  <a:lnTo>
                    <a:pt x="813" y="468"/>
                  </a:lnTo>
                  <a:lnTo>
                    <a:pt x="817" y="451"/>
                  </a:lnTo>
                  <a:lnTo>
                    <a:pt x="812" y="433"/>
                  </a:lnTo>
                  <a:lnTo>
                    <a:pt x="828" y="428"/>
                  </a:lnTo>
                  <a:lnTo>
                    <a:pt x="841" y="408"/>
                  </a:lnTo>
                  <a:lnTo>
                    <a:pt x="850" y="382"/>
                  </a:lnTo>
                  <a:lnTo>
                    <a:pt x="854" y="351"/>
                  </a:lnTo>
                  <a:lnTo>
                    <a:pt x="849" y="322"/>
                  </a:lnTo>
                  <a:lnTo>
                    <a:pt x="836" y="300"/>
                  </a:lnTo>
                  <a:lnTo>
                    <a:pt x="812" y="291"/>
                  </a:lnTo>
                  <a:lnTo>
                    <a:pt x="778" y="300"/>
                  </a:lnTo>
                  <a:lnTo>
                    <a:pt x="773" y="285"/>
                  </a:lnTo>
                  <a:lnTo>
                    <a:pt x="762" y="275"/>
                  </a:lnTo>
                  <a:lnTo>
                    <a:pt x="743" y="269"/>
                  </a:lnTo>
                  <a:lnTo>
                    <a:pt x="722" y="268"/>
                  </a:lnTo>
                  <a:lnTo>
                    <a:pt x="700" y="272"/>
                  </a:lnTo>
                  <a:lnTo>
                    <a:pt x="682" y="283"/>
                  </a:lnTo>
                  <a:lnTo>
                    <a:pt x="668" y="299"/>
                  </a:lnTo>
                  <a:lnTo>
                    <a:pt x="661" y="323"/>
                  </a:lnTo>
                  <a:lnTo>
                    <a:pt x="657" y="316"/>
                  </a:lnTo>
                  <a:lnTo>
                    <a:pt x="649" y="309"/>
                  </a:lnTo>
                  <a:lnTo>
                    <a:pt x="637" y="303"/>
                  </a:lnTo>
                  <a:lnTo>
                    <a:pt x="624" y="299"/>
                  </a:lnTo>
                  <a:lnTo>
                    <a:pt x="609" y="294"/>
                  </a:lnTo>
                  <a:lnTo>
                    <a:pt x="593" y="292"/>
                  </a:lnTo>
                  <a:lnTo>
                    <a:pt x="576" y="291"/>
                  </a:lnTo>
                  <a:lnTo>
                    <a:pt x="559" y="290"/>
                  </a:lnTo>
                  <a:lnTo>
                    <a:pt x="541" y="291"/>
                  </a:lnTo>
                  <a:lnTo>
                    <a:pt x="524" y="294"/>
                  </a:lnTo>
                  <a:lnTo>
                    <a:pt x="508" y="298"/>
                  </a:lnTo>
                  <a:lnTo>
                    <a:pt x="494" y="303"/>
                  </a:lnTo>
                  <a:lnTo>
                    <a:pt x="482" y="311"/>
                  </a:lnTo>
                  <a:lnTo>
                    <a:pt x="471" y="321"/>
                  </a:lnTo>
                  <a:lnTo>
                    <a:pt x="464" y="332"/>
                  </a:lnTo>
                  <a:lnTo>
                    <a:pt x="460" y="346"/>
                  </a:lnTo>
                  <a:lnTo>
                    <a:pt x="454" y="330"/>
                  </a:lnTo>
                  <a:lnTo>
                    <a:pt x="454" y="315"/>
                  </a:lnTo>
                  <a:lnTo>
                    <a:pt x="459" y="301"/>
                  </a:lnTo>
                  <a:lnTo>
                    <a:pt x="467" y="290"/>
                  </a:lnTo>
                  <a:lnTo>
                    <a:pt x="477" y="282"/>
                  </a:lnTo>
                  <a:lnTo>
                    <a:pt x="487" y="276"/>
                  </a:lnTo>
                  <a:lnTo>
                    <a:pt x="499" y="273"/>
                  </a:lnTo>
                  <a:lnTo>
                    <a:pt x="510" y="276"/>
                  </a:lnTo>
                  <a:lnTo>
                    <a:pt x="515" y="260"/>
                  </a:lnTo>
                  <a:lnTo>
                    <a:pt x="527" y="245"/>
                  </a:lnTo>
                  <a:lnTo>
                    <a:pt x="543" y="231"/>
                  </a:lnTo>
                  <a:lnTo>
                    <a:pt x="563" y="221"/>
                  </a:lnTo>
                  <a:lnTo>
                    <a:pt x="588" y="215"/>
                  </a:lnTo>
                  <a:lnTo>
                    <a:pt x="614" y="215"/>
                  </a:lnTo>
                  <a:lnTo>
                    <a:pt x="642" y="224"/>
                  </a:lnTo>
                  <a:lnTo>
                    <a:pt x="669" y="242"/>
                  </a:lnTo>
                  <a:lnTo>
                    <a:pt x="691" y="252"/>
                  </a:lnTo>
                  <a:lnTo>
                    <a:pt x="718" y="249"/>
                  </a:lnTo>
                  <a:lnTo>
                    <a:pt x="743" y="238"/>
                  </a:lnTo>
                  <a:lnTo>
                    <a:pt x="765" y="222"/>
                  </a:lnTo>
                  <a:lnTo>
                    <a:pt x="779" y="203"/>
                  </a:lnTo>
                  <a:lnTo>
                    <a:pt x="783" y="185"/>
                  </a:lnTo>
                  <a:lnTo>
                    <a:pt x="774" y="172"/>
                  </a:lnTo>
                  <a:lnTo>
                    <a:pt x="747" y="165"/>
                  </a:lnTo>
                  <a:lnTo>
                    <a:pt x="753" y="160"/>
                  </a:lnTo>
                  <a:lnTo>
                    <a:pt x="758" y="154"/>
                  </a:lnTo>
                  <a:lnTo>
                    <a:pt x="762" y="147"/>
                  </a:lnTo>
                  <a:lnTo>
                    <a:pt x="762" y="140"/>
                  </a:lnTo>
                  <a:lnTo>
                    <a:pt x="760" y="133"/>
                  </a:lnTo>
                  <a:lnTo>
                    <a:pt x="757" y="127"/>
                  </a:lnTo>
                  <a:lnTo>
                    <a:pt x="751" y="120"/>
                  </a:lnTo>
                  <a:lnTo>
                    <a:pt x="743" y="116"/>
                  </a:lnTo>
                  <a:lnTo>
                    <a:pt x="733" y="111"/>
                  </a:lnTo>
                  <a:lnTo>
                    <a:pt x="720" y="109"/>
                  </a:lnTo>
                  <a:lnTo>
                    <a:pt x="706" y="108"/>
                  </a:lnTo>
                  <a:lnTo>
                    <a:pt x="689" y="108"/>
                  </a:lnTo>
                  <a:lnTo>
                    <a:pt x="671" y="110"/>
                  </a:lnTo>
                  <a:lnTo>
                    <a:pt x="650" y="115"/>
                  </a:lnTo>
                  <a:lnTo>
                    <a:pt x="627" y="122"/>
                  </a:lnTo>
                  <a:lnTo>
                    <a:pt x="601" y="132"/>
                  </a:lnTo>
                  <a:lnTo>
                    <a:pt x="623" y="119"/>
                  </a:lnTo>
                  <a:lnTo>
                    <a:pt x="642" y="101"/>
                  </a:lnTo>
                  <a:lnTo>
                    <a:pt x="654" y="81"/>
                  </a:lnTo>
                  <a:lnTo>
                    <a:pt x="659" y="62"/>
                  </a:lnTo>
                  <a:lnTo>
                    <a:pt x="656" y="47"/>
                  </a:lnTo>
                  <a:lnTo>
                    <a:pt x="642" y="39"/>
                  </a:lnTo>
                  <a:lnTo>
                    <a:pt x="618" y="40"/>
                  </a:lnTo>
                  <a:lnTo>
                    <a:pt x="581" y="55"/>
                  </a:lnTo>
                  <a:lnTo>
                    <a:pt x="594" y="40"/>
                  </a:lnTo>
                  <a:lnTo>
                    <a:pt x="600" y="28"/>
                  </a:lnTo>
                  <a:lnTo>
                    <a:pt x="598" y="18"/>
                  </a:lnTo>
                  <a:lnTo>
                    <a:pt x="589" y="10"/>
                  </a:lnTo>
                  <a:lnTo>
                    <a:pt x="575" y="4"/>
                  </a:lnTo>
                  <a:lnTo>
                    <a:pt x="558" y="1"/>
                  </a:lnTo>
                  <a:lnTo>
                    <a:pt x="537" y="0"/>
                  </a:lnTo>
                  <a:lnTo>
                    <a:pt x="514" y="1"/>
                  </a:lnTo>
                  <a:lnTo>
                    <a:pt x="491" y="4"/>
                  </a:lnTo>
                  <a:lnTo>
                    <a:pt x="469" y="10"/>
                  </a:lnTo>
                  <a:lnTo>
                    <a:pt x="449" y="18"/>
                  </a:lnTo>
                  <a:lnTo>
                    <a:pt x="432" y="28"/>
                  </a:lnTo>
                  <a:lnTo>
                    <a:pt x="419" y="41"/>
                  </a:lnTo>
                  <a:lnTo>
                    <a:pt x="412" y="57"/>
                  </a:lnTo>
                  <a:lnTo>
                    <a:pt x="412" y="74"/>
                  </a:lnTo>
                  <a:lnTo>
                    <a:pt x="421" y="95"/>
                  </a:lnTo>
                  <a:lnTo>
                    <a:pt x="423" y="101"/>
                  </a:lnTo>
                  <a:lnTo>
                    <a:pt x="423" y="108"/>
                  </a:lnTo>
                  <a:lnTo>
                    <a:pt x="421" y="115"/>
                  </a:lnTo>
                  <a:lnTo>
                    <a:pt x="417" y="122"/>
                  </a:lnTo>
                  <a:lnTo>
                    <a:pt x="411" y="128"/>
                  </a:lnTo>
                  <a:lnTo>
                    <a:pt x="406" y="135"/>
                  </a:lnTo>
                  <a:lnTo>
                    <a:pt x="399" y="140"/>
                  </a:lnTo>
                  <a:lnTo>
                    <a:pt x="393" y="145"/>
                  </a:lnTo>
                  <a:close/>
                </a:path>
              </a:pathLst>
            </a:custGeom>
            <a:solidFill>
              <a:srgbClr val="007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0" name="Freeform 63"/>
            <p:cNvSpPr>
              <a:spLocks noChangeArrowheads="1"/>
            </p:cNvSpPr>
            <p:nvPr/>
          </p:nvSpPr>
          <p:spPr bwMode="auto">
            <a:xfrm>
              <a:off x="559" y="99"/>
              <a:ext cx="1125" cy="308"/>
            </a:xfrm>
            <a:custGeom>
              <a:avLst/>
              <a:gdLst>
                <a:gd name="T0" fmla="*/ 2252 w 2252"/>
                <a:gd name="T1" fmla="*/ 615 h 615"/>
                <a:gd name="T2" fmla="*/ 2248 w 2252"/>
                <a:gd name="T3" fmla="*/ 134 h 615"/>
                <a:gd name="T4" fmla="*/ 2223 w 2252"/>
                <a:gd name="T5" fmla="*/ 109 h 615"/>
                <a:gd name="T6" fmla="*/ 2190 w 2252"/>
                <a:gd name="T7" fmla="*/ 74 h 615"/>
                <a:gd name="T8" fmla="*/ 2165 w 2252"/>
                <a:gd name="T9" fmla="*/ 50 h 615"/>
                <a:gd name="T10" fmla="*/ 2162 w 2252"/>
                <a:gd name="T11" fmla="*/ 42 h 615"/>
                <a:gd name="T12" fmla="*/ 2162 w 2252"/>
                <a:gd name="T13" fmla="*/ 8 h 615"/>
                <a:gd name="T14" fmla="*/ 2132 w 2252"/>
                <a:gd name="T15" fmla="*/ 0 h 615"/>
                <a:gd name="T16" fmla="*/ 1944 w 2252"/>
                <a:gd name="T17" fmla="*/ 33 h 615"/>
                <a:gd name="T18" fmla="*/ 1882 w 2252"/>
                <a:gd name="T19" fmla="*/ 120 h 615"/>
                <a:gd name="T20" fmla="*/ 1772 w 2252"/>
                <a:gd name="T21" fmla="*/ 214 h 615"/>
                <a:gd name="T22" fmla="*/ 1821 w 2252"/>
                <a:gd name="T23" fmla="*/ 132 h 615"/>
                <a:gd name="T24" fmla="*/ 1581 w 2252"/>
                <a:gd name="T25" fmla="*/ 63 h 615"/>
                <a:gd name="T26" fmla="*/ 1542 w 2252"/>
                <a:gd name="T27" fmla="*/ 39 h 615"/>
                <a:gd name="T28" fmla="*/ 1512 w 2252"/>
                <a:gd name="T29" fmla="*/ 63 h 615"/>
                <a:gd name="T30" fmla="*/ 1214 w 2252"/>
                <a:gd name="T31" fmla="*/ 204 h 615"/>
                <a:gd name="T32" fmla="*/ 1196 w 2252"/>
                <a:gd name="T33" fmla="*/ 103 h 615"/>
                <a:gd name="T34" fmla="*/ 1162 w 2252"/>
                <a:gd name="T35" fmla="*/ 55 h 615"/>
                <a:gd name="T36" fmla="*/ 1120 w 2252"/>
                <a:gd name="T37" fmla="*/ 64 h 615"/>
                <a:gd name="T38" fmla="*/ 1082 w 2252"/>
                <a:gd name="T39" fmla="*/ 137 h 615"/>
                <a:gd name="T40" fmla="*/ 909 w 2252"/>
                <a:gd name="T41" fmla="*/ 126 h 615"/>
                <a:gd name="T42" fmla="*/ 728 w 2252"/>
                <a:gd name="T43" fmla="*/ 123 h 615"/>
                <a:gd name="T44" fmla="*/ 566 w 2252"/>
                <a:gd name="T45" fmla="*/ 204 h 615"/>
                <a:gd name="T46" fmla="*/ 537 w 2252"/>
                <a:gd name="T47" fmla="*/ 176 h 615"/>
                <a:gd name="T48" fmla="*/ 529 w 2252"/>
                <a:gd name="T49" fmla="*/ 110 h 615"/>
                <a:gd name="T50" fmla="*/ 514 w 2252"/>
                <a:gd name="T51" fmla="*/ 64 h 615"/>
                <a:gd name="T52" fmla="*/ 496 w 2252"/>
                <a:gd name="T53" fmla="*/ 63 h 615"/>
                <a:gd name="T54" fmla="*/ 481 w 2252"/>
                <a:gd name="T55" fmla="*/ 71 h 615"/>
                <a:gd name="T56" fmla="*/ 466 w 2252"/>
                <a:gd name="T57" fmla="*/ 49 h 615"/>
                <a:gd name="T58" fmla="*/ 446 w 2252"/>
                <a:gd name="T59" fmla="*/ 51 h 615"/>
                <a:gd name="T60" fmla="*/ 430 w 2252"/>
                <a:gd name="T61" fmla="*/ 88 h 615"/>
                <a:gd name="T62" fmla="*/ 415 w 2252"/>
                <a:gd name="T63" fmla="*/ 119 h 615"/>
                <a:gd name="T64" fmla="*/ 399 w 2252"/>
                <a:gd name="T65" fmla="*/ 163 h 615"/>
                <a:gd name="T66" fmla="*/ 363 w 2252"/>
                <a:gd name="T67" fmla="*/ 208 h 615"/>
                <a:gd name="T68" fmla="*/ 317 w 2252"/>
                <a:gd name="T69" fmla="*/ 107 h 615"/>
                <a:gd name="T70" fmla="*/ 128 w 2252"/>
                <a:gd name="T71" fmla="*/ 55 h 615"/>
                <a:gd name="T72" fmla="*/ 74 w 2252"/>
                <a:gd name="T73" fmla="*/ 216 h 615"/>
                <a:gd name="T74" fmla="*/ 0 w 2252"/>
                <a:gd name="T75" fmla="*/ 61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52" h="615">
                  <a:moveTo>
                    <a:pt x="0" y="615"/>
                  </a:moveTo>
                  <a:lnTo>
                    <a:pt x="2252" y="615"/>
                  </a:lnTo>
                  <a:lnTo>
                    <a:pt x="2252" y="138"/>
                  </a:lnTo>
                  <a:lnTo>
                    <a:pt x="2248" y="134"/>
                  </a:lnTo>
                  <a:lnTo>
                    <a:pt x="2238" y="123"/>
                  </a:lnTo>
                  <a:lnTo>
                    <a:pt x="2223" y="109"/>
                  </a:lnTo>
                  <a:lnTo>
                    <a:pt x="2207" y="92"/>
                  </a:lnTo>
                  <a:lnTo>
                    <a:pt x="2190" y="74"/>
                  </a:lnTo>
                  <a:lnTo>
                    <a:pt x="2176" y="61"/>
                  </a:lnTo>
                  <a:lnTo>
                    <a:pt x="2165" y="50"/>
                  </a:lnTo>
                  <a:lnTo>
                    <a:pt x="2162" y="48"/>
                  </a:lnTo>
                  <a:lnTo>
                    <a:pt x="2162" y="42"/>
                  </a:lnTo>
                  <a:lnTo>
                    <a:pt x="2162" y="25"/>
                  </a:lnTo>
                  <a:lnTo>
                    <a:pt x="2162" y="8"/>
                  </a:lnTo>
                  <a:lnTo>
                    <a:pt x="2162" y="0"/>
                  </a:lnTo>
                  <a:lnTo>
                    <a:pt x="2132" y="0"/>
                  </a:lnTo>
                  <a:lnTo>
                    <a:pt x="2132" y="33"/>
                  </a:lnTo>
                  <a:lnTo>
                    <a:pt x="1944" y="33"/>
                  </a:lnTo>
                  <a:lnTo>
                    <a:pt x="1858" y="120"/>
                  </a:lnTo>
                  <a:lnTo>
                    <a:pt x="1882" y="120"/>
                  </a:lnTo>
                  <a:lnTo>
                    <a:pt x="1882" y="214"/>
                  </a:lnTo>
                  <a:lnTo>
                    <a:pt x="1772" y="214"/>
                  </a:lnTo>
                  <a:lnTo>
                    <a:pt x="1772" y="132"/>
                  </a:lnTo>
                  <a:lnTo>
                    <a:pt x="1821" y="132"/>
                  </a:lnTo>
                  <a:lnTo>
                    <a:pt x="1776" y="63"/>
                  </a:lnTo>
                  <a:lnTo>
                    <a:pt x="1581" y="63"/>
                  </a:lnTo>
                  <a:lnTo>
                    <a:pt x="1581" y="39"/>
                  </a:lnTo>
                  <a:lnTo>
                    <a:pt x="1542" y="39"/>
                  </a:lnTo>
                  <a:lnTo>
                    <a:pt x="1542" y="63"/>
                  </a:lnTo>
                  <a:lnTo>
                    <a:pt x="1512" y="63"/>
                  </a:lnTo>
                  <a:lnTo>
                    <a:pt x="1454" y="204"/>
                  </a:lnTo>
                  <a:lnTo>
                    <a:pt x="1214" y="204"/>
                  </a:lnTo>
                  <a:lnTo>
                    <a:pt x="1208" y="147"/>
                  </a:lnTo>
                  <a:lnTo>
                    <a:pt x="1196" y="103"/>
                  </a:lnTo>
                  <a:lnTo>
                    <a:pt x="1180" y="72"/>
                  </a:lnTo>
                  <a:lnTo>
                    <a:pt x="1162" y="55"/>
                  </a:lnTo>
                  <a:lnTo>
                    <a:pt x="1141" y="51"/>
                  </a:lnTo>
                  <a:lnTo>
                    <a:pt x="1120" y="64"/>
                  </a:lnTo>
                  <a:lnTo>
                    <a:pt x="1099" y="92"/>
                  </a:lnTo>
                  <a:lnTo>
                    <a:pt x="1082" y="137"/>
                  </a:lnTo>
                  <a:lnTo>
                    <a:pt x="1012" y="0"/>
                  </a:lnTo>
                  <a:lnTo>
                    <a:pt x="909" y="126"/>
                  </a:lnTo>
                  <a:lnTo>
                    <a:pt x="824" y="5"/>
                  </a:lnTo>
                  <a:lnTo>
                    <a:pt x="728" y="123"/>
                  </a:lnTo>
                  <a:lnTo>
                    <a:pt x="566" y="123"/>
                  </a:lnTo>
                  <a:lnTo>
                    <a:pt x="566" y="204"/>
                  </a:lnTo>
                  <a:lnTo>
                    <a:pt x="538" y="208"/>
                  </a:lnTo>
                  <a:lnTo>
                    <a:pt x="537" y="176"/>
                  </a:lnTo>
                  <a:lnTo>
                    <a:pt x="534" y="141"/>
                  </a:lnTo>
                  <a:lnTo>
                    <a:pt x="529" y="110"/>
                  </a:lnTo>
                  <a:lnTo>
                    <a:pt x="522" y="83"/>
                  </a:lnTo>
                  <a:lnTo>
                    <a:pt x="514" y="64"/>
                  </a:lnTo>
                  <a:lnTo>
                    <a:pt x="505" y="56"/>
                  </a:lnTo>
                  <a:lnTo>
                    <a:pt x="496" y="63"/>
                  </a:lnTo>
                  <a:lnTo>
                    <a:pt x="485" y="88"/>
                  </a:lnTo>
                  <a:lnTo>
                    <a:pt x="481" y="71"/>
                  </a:lnTo>
                  <a:lnTo>
                    <a:pt x="474" y="57"/>
                  </a:lnTo>
                  <a:lnTo>
                    <a:pt x="466" y="49"/>
                  </a:lnTo>
                  <a:lnTo>
                    <a:pt x="455" y="47"/>
                  </a:lnTo>
                  <a:lnTo>
                    <a:pt x="446" y="51"/>
                  </a:lnTo>
                  <a:lnTo>
                    <a:pt x="437" y="65"/>
                  </a:lnTo>
                  <a:lnTo>
                    <a:pt x="430" y="88"/>
                  </a:lnTo>
                  <a:lnTo>
                    <a:pt x="427" y="123"/>
                  </a:lnTo>
                  <a:lnTo>
                    <a:pt x="415" y="119"/>
                  </a:lnTo>
                  <a:lnTo>
                    <a:pt x="405" y="132"/>
                  </a:lnTo>
                  <a:lnTo>
                    <a:pt x="399" y="163"/>
                  </a:lnTo>
                  <a:lnTo>
                    <a:pt x="397" y="208"/>
                  </a:lnTo>
                  <a:lnTo>
                    <a:pt x="363" y="208"/>
                  </a:lnTo>
                  <a:lnTo>
                    <a:pt x="363" y="153"/>
                  </a:lnTo>
                  <a:lnTo>
                    <a:pt x="317" y="107"/>
                  </a:lnTo>
                  <a:lnTo>
                    <a:pt x="180" y="107"/>
                  </a:lnTo>
                  <a:lnTo>
                    <a:pt x="128" y="55"/>
                  </a:lnTo>
                  <a:lnTo>
                    <a:pt x="74" y="135"/>
                  </a:lnTo>
                  <a:lnTo>
                    <a:pt x="74" y="216"/>
                  </a:lnTo>
                  <a:lnTo>
                    <a:pt x="2" y="216"/>
                  </a:lnTo>
                  <a:lnTo>
                    <a:pt x="0" y="615"/>
                  </a:lnTo>
                  <a:close/>
                </a:path>
              </a:pathLst>
            </a:custGeom>
            <a:solidFill>
              <a:srgbClr val="D8C6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1" name="Freeform 64"/>
            <p:cNvSpPr>
              <a:spLocks noChangeArrowheads="1"/>
            </p:cNvSpPr>
            <p:nvPr/>
          </p:nvSpPr>
          <p:spPr bwMode="auto">
            <a:xfrm>
              <a:off x="584" y="88"/>
              <a:ext cx="176" cy="319"/>
            </a:xfrm>
            <a:custGeom>
              <a:avLst/>
              <a:gdLst>
                <a:gd name="T0" fmla="*/ 150 w 351"/>
                <a:gd name="T1" fmla="*/ 4 h 638"/>
                <a:gd name="T2" fmla="*/ 119 w 351"/>
                <a:gd name="T3" fmla="*/ 48 h 638"/>
                <a:gd name="T4" fmla="*/ 95 w 351"/>
                <a:gd name="T5" fmla="*/ 118 h 638"/>
                <a:gd name="T6" fmla="*/ 82 w 351"/>
                <a:gd name="T7" fmla="*/ 186 h 638"/>
                <a:gd name="T8" fmla="*/ 74 w 351"/>
                <a:gd name="T9" fmla="*/ 192 h 638"/>
                <a:gd name="T10" fmla="*/ 65 w 351"/>
                <a:gd name="T11" fmla="*/ 148 h 638"/>
                <a:gd name="T12" fmla="*/ 46 w 351"/>
                <a:gd name="T13" fmla="*/ 188 h 638"/>
                <a:gd name="T14" fmla="*/ 30 w 351"/>
                <a:gd name="T15" fmla="*/ 267 h 638"/>
                <a:gd name="T16" fmla="*/ 31 w 351"/>
                <a:gd name="T17" fmla="*/ 323 h 638"/>
                <a:gd name="T18" fmla="*/ 46 w 351"/>
                <a:gd name="T19" fmla="*/ 359 h 638"/>
                <a:gd name="T20" fmla="*/ 45 w 351"/>
                <a:gd name="T21" fmla="*/ 362 h 638"/>
                <a:gd name="T22" fmla="*/ 28 w 351"/>
                <a:gd name="T23" fmla="*/ 351 h 638"/>
                <a:gd name="T24" fmla="*/ 15 w 351"/>
                <a:gd name="T25" fmla="*/ 341 h 638"/>
                <a:gd name="T26" fmla="*/ 9 w 351"/>
                <a:gd name="T27" fmla="*/ 336 h 638"/>
                <a:gd name="T28" fmla="*/ 5 w 351"/>
                <a:gd name="T29" fmla="*/ 367 h 638"/>
                <a:gd name="T30" fmla="*/ 0 w 351"/>
                <a:gd name="T31" fmla="*/ 453 h 638"/>
                <a:gd name="T32" fmla="*/ 7 w 351"/>
                <a:gd name="T33" fmla="*/ 545 h 638"/>
                <a:gd name="T34" fmla="*/ 37 w 351"/>
                <a:gd name="T35" fmla="*/ 618 h 638"/>
                <a:gd name="T36" fmla="*/ 71 w 351"/>
                <a:gd name="T37" fmla="*/ 638 h 638"/>
                <a:gd name="T38" fmla="*/ 97 w 351"/>
                <a:gd name="T39" fmla="*/ 638 h 638"/>
                <a:gd name="T40" fmla="*/ 133 w 351"/>
                <a:gd name="T41" fmla="*/ 638 h 638"/>
                <a:gd name="T42" fmla="*/ 173 w 351"/>
                <a:gd name="T43" fmla="*/ 638 h 638"/>
                <a:gd name="T44" fmla="*/ 214 w 351"/>
                <a:gd name="T45" fmla="*/ 638 h 638"/>
                <a:gd name="T46" fmla="*/ 252 w 351"/>
                <a:gd name="T47" fmla="*/ 638 h 638"/>
                <a:gd name="T48" fmla="*/ 282 w 351"/>
                <a:gd name="T49" fmla="*/ 638 h 638"/>
                <a:gd name="T50" fmla="*/ 300 w 351"/>
                <a:gd name="T51" fmla="*/ 638 h 638"/>
                <a:gd name="T52" fmla="*/ 315 w 351"/>
                <a:gd name="T53" fmla="*/ 621 h 638"/>
                <a:gd name="T54" fmla="*/ 336 w 351"/>
                <a:gd name="T55" fmla="*/ 562 h 638"/>
                <a:gd name="T56" fmla="*/ 349 w 351"/>
                <a:gd name="T57" fmla="*/ 491 h 638"/>
                <a:gd name="T58" fmla="*/ 350 w 351"/>
                <a:gd name="T59" fmla="*/ 427 h 638"/>
                <a:gd name="T60" fmla="*/ 342 w 351"/>
                <a:gd name="T61" fmla="*/ 416 h 638"/>
                <a:gd name="T62" fmla="*/ 332 w 351"/>
                <a:gd name="T63" fmla="*/ 441 h 638"/>
                <a:gd name="T64" fmla="*/ 319 w 351"/>
                <a:gd name="T65" fmla="*/ 462 h 638"/>
                <a:gd name="T66" fmla="*/ 308 w 351"/>
                <a:gd name="T67" fmla="*/ 476 h 638"/>
                <a:gd name="T68" fmla="*/ 309 w 351"/>
                <a:gd name="T69" fmla="*/ 464 h 638"/>
                <a:gd name="T70" fmla="*/ 323 w 351"/>
                <a:gd name="T71" fmla="*/ 413 h 638"/>
                <a:gd name="T72" fmla="*/ 328 w 351"/>
                <a:gd name="T73" fmla="*/ 341 h 638"/>
                <a:gd name="T74" fmla="*/ 312 w 351"/>
                <a:gd name="T75" fmla="*/ 256 h 638"/>
                <a:gd name="T76" fmla="*/ 293 w 351"/>
                <a:gd name="T77" fmla="*/ 222 h 638"/>
                <a:gd name="T78" fmla="*/ 285 w 351"/>
                <a:gd name="T79" fmla="*/ 246 h 638"/>
                <a:gd name="T80" fmla="*/ 271 w 351"/>
                <a:gd name="T81" fmla="*/ 268 h 638"/>
                <a:gd name="T82" fmla="*/ 260 w 351"/>
                <a:gd name="T83" fmla="*/ 282 h 638"/>
                <a:gd name="T84" fmla="*/ 262 w 351"/>
                <a:gd name="T85" fmla="*/ 267 h 638"/>
                <a:gd name="T86" fmla="*/ 263 w 351"/>
                <a:gd name="T87" fmla="*/ 208 h 638"/>
                <a:gd name="T88" fmla="*/ 257 w 351"/>
                <a:gd name="T89" fmla="*/ 137 h 638"/>
                <a:gd name="T90" fmla="*/ 239 w 351"/>
                <a:gd name="T91" fmla="*/ 72 h 638"/>
                <a:gd name="T92" fmla="*/ 225 w 351"/>
                <a:gd name="T93" fmla="*/ 73 h 638"/>
                <a:gd name="T94" fmla="*/ 214 w 351"/>
                <a:gd name="T95" fmla="*/ 109 h 638"/>
                <a:gd name="T96" fmla="*/ 210 w 351"/>
                <a:gd name="T97" fmla="*/ 99 h 638"/>
                <a:gd name="T98" fmla="*/ 197 w 351"/>
                <a:gd name="T99" fmla="*/ 61 h 638"/>
                <a:gd name="T100" fmla="*/ 181 w 351"/>
                <a:gd name="T101" fmla="*/ 26 h 638"/>
                <a:gd name="T102" fmla="*/ 168 w 351"/>
                <a:gd name="T103" fmla="*/ 3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1" h="638">
                  <a:moveTo>
                    <a:pt x="166" y="0"/>
                  </a:moveTo>
                  <a:lnTo>
                    <a:pt x="150" y="4"/>
                  </a:lnTo>
                  <a:lnTo>
                    <a:pt x="134" y="22"/>
                  </a:lnTo>
                  <a:lnTo>
                    <a:pt x="119" y="48"/>
                  </a:lnTo>
                  <a:lnTo>
                    <a:pt x="106" y="81"/>
                  </a:lnTo>
                  <a:lnTo>
                    <a:pt x="95" y="118"/>
                  </a:lnTo>
                  <a:lnTo>
                    <a:pt x="86" y="154"/>
                  </a:lnTo>
                  <a:lnTo>
                    <a:pt x="82" y="186"/>
                  </a:lnTo>
                  <a:lnTo>
                    <a:pt x="81" y="211"/>
                  </a:lnTo>
                  <a:lnTo>
                    <a:pt x="74" y="192"/>
                  </a:lnTo>
                  <a:lnTo>
                    <a:pt x="69" y="168"/>
                  </a:lnTo>
                  <a:lnTo>
                    <a:pt x="65" y="148"/>
                  </a:lnTo>
                  <a:lnTo>
                    <a:pt x="63" y="140"/>
                  </a:lnTo>
                  <a:lnTo>
                    <a:pt x="46" y="188"/>
                  </a:lnTo>
                  <a:lnTo>
                    <a:pt x="35" y="230"/>
                  </a:lnTo>
                  <a:lnTo>
                    <a:pt x="30" y="267"/>
                  </a:lnTo>
                  <a:lnTo>
                    <a:pt x="29" y="298"/>
                  </a:lnTo>
                  <a:lnTo>
                    <a:pt x="31" y="323"/>
                  </a:lnTo>
                  <a:lnTo>
                    <a:pt x="38" y="343"/>
                  </a:lnTo>
                  <a:lnTo>
                    <a:pt x="46" y="359"/>
                  </a:lnTo>
                  <a:lnTo>
                    <a:pt x="55" y="369"/>
                  </a:lnTo>
                  <a:lnTo>
                    <a:pt x="45" y="362"/>
                  </a:lnTo>
                  <a:lnTo>
                    <a:pt x="36" y="356"/>
                  </a:lnTo>
                  <a:lnTo>
                    <a:pt x="28" y="351"/>
                  </a:lnTo>
                  <a:lnTo>
                    <a:pt x="21" y="345"/>
                  </a:lnTo>
                  <a:lnTo>
                    <a:pt x="15" y="341"/>
                  </a:lnTo>
                  <a:lnTo>
                    <a:pt x="12" y="338"/>
                  </a:lnTo>
                  <a:lnTo>
                    <a:pt x="9" y="336"/>
                  </a:lnTo>
                  <a:lnTo>
                    <a:pt x="8" y="334"/>
                  </a:lnTo>
                  <a:lnTo>
                    <a:pt x="5" y="367"/>
                  </a:lnTo>
                  <a:lnTo>
                    <a:pt x="1" y="407"/>
                  </a:lnTo>
                  <a:lnTo>
                    <a:pt x="0" y="453"/>
                  </a:lnTo>
                  <a:lnTo>
                    <a:pt x="1" y="499"/>
                  </a:lnTo>
                  <a:lnTo>
                    <a:pt x="7" y="545"/>
                  </a:lnTo>
                  <a:lnTo>
                    <a:pt x="18" y="585"/>
                  </a:lnTo>
                  <a:lnTo>
                    <a:pt x="37" y="618"/>
                  </a:lnTo>
                  <a:lnTo>
                    <a:pt x="65" y="638"/>
                  </a:lnTo>
                  <a:lnTo>
                    <a:pt x="71" y="638"/>
                  </a:lnTo>
                  <a:lnTo>
                    <a:pt x="83" y="638"/>
                  </a:lnTo>
                  <a:lnTo>
                    <a:pt x="97" y="638"/>
                  </a:lnTo>
                  <a:lnTo>
                    <a:pt x="114" y="638"/>
                  </a:lnTo>
                  <a:lnTo>
                    <a:pt x="133" y="638"/>
                  </a:lnTo>
                  <a:lnTo>
                    <a:pt x="152" y="638"/>
                  </a:lnTo>
                  <a:lnTo>
                    <a:pt x="173" y="638"/>
                  </a:lnTo>
                  <a:lnTo>
                    <a:pt x="194" y="638"/>
                  </a:lnTo>
                  <a:lnTo>
                    <a:pt x="214" y="638"/>
                  </a:lnTo>
                  <a:lnTo>
                    <a:pt x="234" y="638"/>
                  </a:lnTo>
                  <a:lnTo>
                    <a:pt x="252" y="638"/>
                  </a:lnTo>
                  <a:lnTo>
                    <a:pt x="268" y="638"/>
                  </a:lnTo>
                  <a:lnTo>
                    <a:pt x="282" y="638"/>
                  </a:lnTo>
                  <a:lnTo>
                    <a:pt x="293" y="638"/>
                  </a:lnTo>
                  <a:lnTo>
                    <a:pt x="300" y="638"/>
                  </a:lnTo>
                  <a:lnTo>
                    <a:pt x="302" y="638"/>
                  </a:lnTo>
                  <a:lnTo>
                    <a:pt x="315" y="621"/>
                  </a:lnTo>
                  <a:lnTo>
                    <a:pt x="326" y="594"/>
                  </a:lnTo>
                  <a:lnTo>
                    <a:pt x="336" y="562"/>
                  </a:lnTo>
                  <a:lnTo>
                    <a:pt x="345" y="527"/>
                  </a:lnTo>
                  <a:lnTo>
                    <a:pt x="349" y="491"/>
                  </a:lnTo>
                  <a:lnTo>
                    <a:pt x="351" y="456"/>
                  </a:lnTo>
                  <a:lnTo>
                    <a:pt x="350" y="427"/>
                  </a:lnTo>
                  <a:lnTo>
                    <a:pt x="345" y="402"/>
                  </a:lnTo>
                  <a:lnTo>
                    <a:pt x="342" y="416"/>
                  </a:lnTo>
                  <a:lnTo>
                    <a:pt x="338" y="430"/>
                  </a:lnTo>
                  <a:lnTo>
                    <a:pt x="332" y="441"/>
                  </a:lnTo>
                  <a:lnTo>
                    <a:pt x="326" y="453"/>
                  </a:lnTo>
                  <a:lnTo>
                    <a:pt x="319" y="462"/>
                  </a:lnTo>
                  <a:lnTo>
                    <a:pt x="313" y="469"/>
                  </a:lnTo>
                  <a:lnTo>
                    <a:pt x="308" y="476"/>
                  </a:lnTo>
                  <a:lnTo>
                    <a:pt x="302" y="479"/>
                  </a:lnTo>
                  <a:lnTo>
                    <a:pt x="309" y="464"/>
                  </a:lnTo>
                  <a:lnTo>
                    <a:pt x="317" y="441"/>
                  </a:lnTo>
                  <a:lnTo>
                    <a:pt x="323" y="413"/>
                  </a:lnTo>
                  <a:lnTo>
                    <a:pt x="327" y="379"/>
                  </a:lnTo>
                  <a:lnTo>
                    <a:pt x="328" y="341"/>
                  </a:lnTo>
                  <a:lnTo>
                    <a:pt x="324" y="300"/>
                  </a:lnTo>
                  <a:lnTo>
                    <a:pt x="312" y="256"/>
                  </a:lnTo>
                  <a:lnTo>
                    <a:pt x="293" y="211"/>
                  </a:lnTo>
                  <a:lnTo>
                    <a:pt x="293" y="222"/>
                  </a:lnTo>
                  <a:lnTo>
                    <a:pt x="289" y="234"/>
                  </a:lnTo>
                  <a:lnTo>
                    <a:pt x="285" y="246"/>
                  </a:lnTo>
                  <a:lnTo>
                    <a:pt x="278" y="257"/>
                  </a:lnTo>
                  <a:lnTo>
                    <a:pt x="271" y="268"/>
                  </a:lnTo>
                  <a:lnTo>
                    <a:pt x="265" y="276"/>
                  </a:lnTo>
                  <a:lnTo>
                    <a:pt x="260" y="282"/>
                  </a:lnTo>
                  <a:lnTo>
                    <a:pt x="259" y="284"/>
                  </a:lnTo>
                  <a:lnTo>
                    <a:pt x="262" y="267"/>
                  </a:lnTo>
                  <a:lnTo>
                    <a:pt x="263" y="240"/>
                  </a:lnTo>
                  <a:lnTo>
                    <a:pt x="263" y="208"/>
                  </a:lnTo>
                  <a:lnTo>
                    <a:pt x="262" y="172"/>
                  </a:lnTo>
                  <a:lnTo>
                    <a:pt x="257" y="137"/>
                  </a:lnTo>
                  <a:lnTo>
                    <a:pt x="249" y="102"/>
                  </a:lnTo>
                  <a:lnTo>
                    <a:pt x="239" y="72"/>
                  </a:lnTo>
                  <a:lnTo>
                    <a:pt x="225" y="50"/>
                  </a:lnTo>
                  <a:lnTo>
                    <a:pt x="225" y="73"/>
                  </a:lnTo>
                  <a:lnTo>
                    <a:pt x="220" y="94"/>
                  </a:lnTo>
                  <a:lnTo>
                    <a:pt x="214" y="109"/>
                  </a:lnTo>
                  <a:lnTo>
                    <a:pt x="212" y="115"/>
                  </a:lnTo>
                  <a:lnTo>
                    <a:pt x="210" y="99"/>
                  </a:lnTo>
                  <a:lnTo>
                    <a:pt x="205" y="80"/>
                  </a:lnTo>
                  <a:lnTo>
                    <a:pt x="197" y="61"/>
                  </a:lnTo>
                  <a:lnTo>
                    <a:pt x="189" y="42"/>
                  </a:lnTo>
                  <a:lnTo>
                    <a:pt x="181" y="26"/>
                  </a:lnTo>
                  <a:lnTo>
                    <a:pt x="173" y="12"/>
                  </a:lnTo>
                  <a:lnTo>
                    <a:pt x="168" y="3"/>
                  </a:lnTo>
                  <a:lnTo>
                    <a:pt x="166" y="0"/>
                  </a:lnTo>
                  <a:close/>
                </a:path>
              </a:pathLst>
            </a:custGeom>
            <a:solidFill>
              <a:srgbClr val="007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2" name="Freeform 65"/>
            <p:cNvSpPr>
              <a:spLocks noChangeArrowheads="1"/>
            </p:cNvSpPr>
            <p:nvPr/>
          </p:nvSpPr>
          <p:spPr bwMode="auto">
            <a:xfrm>
              <a:off x="653" y="183"/>
              <a:ext cx="379" cy="224"/>
            </a:xfrm>
            <a:custGeom>
              <a:avLst/>
              <a:gdLst>
                <a:gd name="T0" fmla="*/ 0 w 758"/>
                <a:gd name="T1" fmla="*/ 228 h 449"/>
                <a:gd name="T2" fmla="*/ 150 w 758"/>
                <a:gd name="T3" fmla="*/ 0 h 449"/>
                <a:gd name="T4" fmla="*/ 299 w 758"/>
                <a:gd name="T5" fmla="*/ 228 h 449"/>
                <a:gd name="T6" fmla="*/ 758 w 758"/>
                <a:gd name="T7" fmla="*/ 228 h 449"/>
                <a:gd name="T8" fmla="*/ 758 w 758"/>
                <a:gd name="T9" fmla="*/ 449 h 449"/>
                <a:gd name="T10" fmla="*/ 0 w 758"/>
                <a:gd name="T11" fmla="*/ 449 h 449"/>
                <a:gd name="T12" fmla="*/ 0 w 758"/>
                <a:gd name="T13" fmla="*/ 228 h 449"/>
              </a:gdLst>
              <a:ahLst/>
              <a:cxnLst>
                <a:cxn ang="0">
                  <a:pos x="T0" y="T1"/>
                </a:cxn>
                <a:cxn ang="0">
                  <a:pos x="T2" y="T3"/>
                </a:cxn>
                <a:cxn ang="0">
                  <a:pos x="T4" y="T5"/>
                </a:cxn>
                <a:cxn ang="0">
                  <a:pos x="T6" y="T7"/>
                </a:cxn>
                <a:cxn ang="0">
                  <a:pos x="T8" y="T9"/>
                </a:cxn>
                <a:cxn ang="0">
                  <a:pos x="T10" y="T11"/>
                </a:cxn>
                <a:cxn ang="0">
                  <a:pos x="T12" y="T13"/>
                </a:cxn>
              </a:cxnLst>
              <a:rect l="0" t="0" r="r" b="b"/>
              <a:pathLst>
                <a:path w="758" h="449">
                  <a:moveTo>
                    <a:pt x="0" y="228"/>
                  </a:moveTo>
                  <a:lnTo>
                    <a:pt x="150" y="0"/>
                  </a:lnTo>
                  <a:lnTo>
                    <a:pt x="299" y="228"/>
                  </a:lnTo>
                  <a:lnTo>
                    <a:pt x="758" y="228"/>
                  </a:lnTo>
                  <a:lnTo>
                    <a:pt x="758" y="449"/>
                  </a:lnTo>
                  <a:lnTo>
                    <a:pt x="0" y="449"/>
                  </a:lnTo>
                  <a:lnTo>
                    <a:pt x="0" y="228"/>
                  </a:lnTo>
                  <a:close/>
                </a:path>
              </a:pathLst>
            </a:custGeom>
            <a:solidFill>
              <a:srgbClr val="B2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3" name="Freeform 66"/>
            <p:cNvSpPr>
              <a:spLocks noChangeArrowheads="1"/>
            </p:cNvSpPr>
            <p:nvPr/>
          </p:nvSpPr>
          <p:spPr bwMode="auto">
            <a:xfrm>
              <a:off x="650" y="164"/>
              <a:ext cx="386" cy="133"/>
            </a:xfrm>
            <a:custGeom>
              <a:avLst/>
              <a:gdLst>
                <a:gd name="T0" fmla="*/ 763 w 770"/>
                <a:gd name="T1" fmla="*/ 264 h 264"/>
                <a:gd name="T2" fmla="*/ 304 w 770"/>
                <a:gd name="T3" fmla="*/ 264 h 264"/>
                <a:gd name="T4" fmla="*/ 155 w 770"/>
                <a:gd name="T5" fmla="*/ 36 h 264"/>
                <a:gd name="T6" fmla="*/ 5 w 770"/>
                <a:gd name="T7" fmla="*/ 264 h 264"/>
                <a:gd name="T8" fmla="*/ 0 w 770"/>
                <a:gd name="T9" fmla="*/ 237 h 264"/>
                <a:gd name="T10" fmla="*/ 155 w 770"/>
                <a:gd name="T11" fmla="*/ 0 h 264"/>
                <a:gd name="T12" fmla="*/ 309 w 770"/>
                <a:gd name="T13" fmla="*/ 237 h 264"/>
                <a:gd name="T14" fmla="*/ 770 w 770"/>
                <a:gd name="T15" fmla="*/ 237 h 264"/>
                <a:gd name="T16" fmla="*/ 763 w 770"/>
                <a:gd name="T17"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0" h="264">
                  <a:moveTo>
                    <a:pt x="763" y="264"/>
                  </a:moveTo>
                  <a:lnTo>
                    <a:pt x="304" y="264"/>
                  </a:lnTo>
                  <a:lnTo>
                    <a:pt x="155" y="36"/>
                  </a:lnTo>
                  <a:lnTo>
                    <a:pt x="5" y="264"/>
                  </a:lnTo>
                  <a:lnTo>
                    <a:pt x="0" y="237"/>
                  </a:lnTo>
                  <a:lnTo>
                    <a:pt x="155" y="0"/>
                  </a:lnTo>
                  <a:lnTo>
                    <a:pt x="309" y="237"/>
                  </a:lnTo>
                  <a:lnTo>
                    <a:pt x="770" y="237"/>
                  </a:lnTo>
                  <a:lnTo>
                    <a:pt x="763" y="26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4" name="Rectangle 67"/>
            <p:cNvSpPr>
              <a:spLocks noChangeArrowheads="1"/>
            </p:cNvSpPr>
            <p:nvPr/>
          </p:nvSpPr>
          <p:spPr bwMode="auto">
            <a:xfrm>
              <a:off x="664" y="305"/>
              <a:ext cx="134" cy="1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5" name="Freeform 68"/>
            <p:cNvSpPr>
              <a:spLocks noChangeArrowheads="1"/>
            </p:cNvSpPr>
            <p:nvPr/>
          </p:nvSpPr>
          <p:spPr bwMode="auto">
            <a:xfrm>
              <a:off x="728" y="164"/>
              <a:ext cx="308" cy="119"/>
            </a:xfrm>
            <a:custGeom>
              <a:avLst/>
              <a:gdLst>
                <a:gd name="T0" fmla="*/ 0 w 615"/>
                <a:gd name="T1" fmla="*/ 0 h 237"/>
                <a:gd name="T2" fmla="*/ 154 w 615"/>
                <a:gd name="T3" fmla="*/ 237 h 237"/>
                <a:gd name="T4" fmla="*/ 615 w 615"/>
                <a:gd name="T5" fmla="*/ 237 h 237"/>
                <a:gd name="T6" fmla="*/ 460 w 615"/>
                <a:gd name="T7" fmla="*/ 0 h 237"/>
                <a:gd name="T8" fmla="*/ 0 w 615"/>
                <a:gd name="T9" fmla="*/ 0 h 237"/>
              </a:gdLst>
              <a:ahLst/>
              <a:cxnLst>
                <a:cxn ang="0">
                  <a:pos x="T0" y="T1"/>
                </a:cxn>
                <a:cxn ang="0">
                  <a:pos x="T2" y="T3"/>
                </a:cxn>
                <a:cxn ang="0">
                  <a:pos x="T4" y="T5"/>
                </a:cxn>
                <a:cxn ang="0">
                  <a:pos x="T6" y="T7"/>
                </a:cxn>
                <a:cxn ang="0">
                  <a:pos x="T8" y="T9"/>
                </a:cxn>
              </a:cxnLst>
              <a:rect l="0" t="0" r="r" b="b"/>
              <a:pathLst>
                <a:path w="615" h="237">
                  <a:moveTo>
                    <a:pt x="0" y="0"/>
                  </a:moveTo>
                  <a:lnTo>
                    <a:pt x="154" y="237"/>
                  </a:lnTo>
                  <a:lnTo>
                    <a:pt x="615" y="237"/>
                  </a:lnTo>
                  <a:lnTo>
                    <a:pt x="460" y="0"/>
                  </a:lnTo>
                  <a:lnTo>
                    <a:pt x="0" y="0"/>
                  </a:lnTo>
                  <a:close/>
                </a:path>
              </a:pathLst>
            </a:cu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6" name="Rectangle 69"/>
            <p:cNvSpPr>
              <a:spLocks noChangeArrowheads="1"/>
            </p:cNvSpPr>
            <p:nvPr/>
          </p:nvSpPr>
          <p:spPr bwMode="auto">
            <a:xfrm>
              <a:off x="673" y="313"/>
              <a:ext cx="114" cy="94"/>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7" name="Rectangle 70"/>
            <p:cNvSpPr>
              <a:spLocks noChangeArrowheads="1"/>
            </p:cNvSpPr>
            <p:nvPr/>
          </p:nvSpPr>
          <p:spPr bwMode="auto">
            <a:xfrm>
              <a:off x="558" y="407"/>
              <a:ext cx="1126" cy="221"/>
            </a:xfrm>
            <a:prstGeom prst="rect">
              <a:avLst/>
            </a:prstGeom>
            <a:solidFill>
              <a:srgbClr val="33BF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8" name="Freeform 71"/>
            <p:cNvSpPr>
              <a:spLocks noChangeArrowheads="1"/>
            </p:cNvSpPr>
            <p:nvPr/>
          </p:nvSpPr>
          <p:spPr bwMode="auto">
            <a:xfrm>
              <a:off x="1011" y="26"/>
              <a:ext cx="435" cy="205"/>
            </a:xfrm>
            <a:custGeom>
              <a:avLst/>
              <a:gdLst>
                <a:gd name="T0" fmla="*/ 380 w 871"/>
                <a:gd name="T1" fmla="*/ 73 h 409"/>
                <a:gd name="T2" fmla="*/ 871 w 871"/>
                <a:gd name="T3" fmla="*/ 73 h 409"/>
                <a:gd name="T4" fmla="*/ 652 w 871"/>
                <a:gd name="T5" fmla="*/ 409 h 409"/>
                <a:gd name="T6" fmla="*/ 0 w 871"/>
                <a:gd name="T7" fmla="*/ 409 h 409"/>
                <a:gd name="T8" fmla="*/ 220 w 871"/>
                <a:gd name="T9" fmla="*/ 73 h 409"/>
                <a:gd name="T10" fmla="*/ 306 w 871"/>
                <a:gd name="T11" fmla="*/ 73 h 409"/>
                <a:gd name="T12" fmla="*/ 306 w 871"/>
                <a:gd name="T13" fmla="*/ 0 h 409"/>
                <a:gd name="T14" fmla="*/ 380 w 871"/>
                <a:gd name="T15" fmla="*/ 0 h 409"/>
                <a:gd name="T16" fmla="*/ 380 w 871"/>
                <a:gd name="T17" fmla="*/ 7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1" h="409">
                  <a:moveTo>
                    <a:pt x="380" y="73"/>
                  </a:moveTo>
                  <a:lnTo>
                    <a:pt x="871" y="73"/>
                  </a:lnTo>
                  <a:lnTo>
                    <a:pt x="652" y="409"/>
                  </a:lnTo>
                  <a:lnTo>
                    <a:pt x="0" y="409"/>
                  </a:lnTo>
                  <a:lnTo>
                    <a:pt x="220" y="73"/>
                  </a:lnTo>
                  <a:lnTo>
                    <a:pt x="306" y="73"/>
                  </a:lnTo>
                  <a:lnTo>
                    <a:pt x="306" y="0"/>
                  </a:lnTo>
                  <a:lnTo>
                    <a:pt x="380" y="0"/>
                  </a:lnTo>
                  <a:lnTo>
                    <a:pt x="380" y="73"/>
                  </a:lnTo>
                  <a:close/>
                </a:path>
              </a:pathLst>
            </a:cu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49" name="Freeform 72"/>
            <p:cNvSpPr>
              <a:spLocks noChangeArrowheads="1"/>
            </p:cNvSpPr>
            <p:nvPr/>
          </p:nvSpPr>
          <p:spPr bwMode="auto">
            <a:xfrm>
              <a:off x="1015" y="89"/>
              <a:ext cx="537" cy="318"/>
            </a:xfrm>
            <a:custGeom>
              <a:avLst/>
              <a:gdLst>
                <a:gd name="T0" fmla="*/ 1073 w 1073"/>
                <a:gd name="T1" fmla="*/ 323 h 636"/>
                <a:gd name="T2" fmla="*/ 862 w 1073"/>
                <a:gd name="T3" fmla="*/ 0 h 636"/>
                <a:gd name="T4" fmla="*/ 651 w 1073"/>
                <a:gd name="T5" fmla="*/ 323 h 636"/>
                <a:gd name="T6" fmla="*/ 0 w 1073"/>
                <a:gd name="T7" fmla="*/ 323 h 636"/>
                <a:gd name="T8" fmla="*/ 0 w 1073"/>
                <a:gd name="T9" fmla="*/ 636 h 636"/>
                <a:gd name="T10" fmla="*/ 1073 w 1073"/>
                <a:gd name="T11" fmla="*/ 636 h 636"/>
                <a:gd name="T12" fmla="*/ 1073 w 1073"/>
                <a:gd name="T13" fmla="*/ 323 h 636"/>
              </a:gdLst>
              <a:ahLst/>
              <a:cxnLst>
                <a:cxn ang="0">
                  <a:pos x="T0" y="T1"/>
                </a:cxn>
                <a:cxn ang="0">
                  <a:pos x="T2" y="T3"/>
                </a:cxn>
                <a:cxn ang="0">
                  <a:pos x="T4" y="T5"/>
                </a:cxn>
                <a:cxn ang="0">
                  <a:pos x="T6" y="T7"/>
                </a:cxn>
                <a:cxn ang="0">
                  <a:pos x="T8" y="T9"/>
                </a:cxn>
                <a:cxn ang="0">
                  <a:pos x="T10" y="T11"/>
                </a:cxn>
                <a:cxn ang="0">
                  <a:pos x="T12" y="T13"/>
                </a:cxn>
              </a:cxnLst>
              <a:rect l="0" t="0" r="r" b="b"/>
              <a:pathLst>
                <a:path w="1073" h="636">
                  <a:moveTo>
                    <a:pt x="1073" y="323"/>
                  </a:moveTo>
                  <a:lnTo>
                    <a:pt x="862" y="0"/>
                  </a:lnTo>
                  <a:lnTo>
                    <a:pt x="651" y="323"/>
                  </a:lnTo>
                  <a:lnTo>
                    <a:pt x="0" y="323"/>
                  </a:lnTo>
                  <a:lnTo>
                    <a:pt x="0" y="636"/>
                  </a:lnTo>
                  <a:lnTo>
                    <a:pt x="1073" y="636"/>
                  </a:lnTo>
                  <a:lnTo>
                    <a:pt x="1073" y="323"/>
                  </a:lnTo>
                  <a:close/>
                </a:path>
              </a:pathLst>
            </a:custGeom>
            <a:solidFill>
              <a:srgbClr val="B2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0" name="Rectangle 73"/>
            <p:cNvSpPr>
              <a:spLocks noChangeArrowheads="1"/>
            </p:cNvSpPr>
            <p:nvPr/>
          </p:nvSpPr>
          <p:spPr bwMode="auto">
            <a:xfrm>
              <a:off x="1024" y="262"/>
              <a:ext cx="312" cy="139"/>
            </a:xfrm>
            <a:prstGeom prst="rect">
              <a:avLst/>
            </a:prstGeom>
            <a:solidFill>
              <a:srgbClr val="D8B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1" name="Freeform 74"/>
            <p:cNvSpPr>
              <a:spLocks noChangeArrowheads="1"/>
            </p:cNvSpPr>
            <p:nvPr/>
          </p:nvSpPr>
          <p:spPr bwMode="auto">
            <a:xfrm>
              <a:off x="1463" y="351"/>
              <a:ext cx="174" cy="56"/>
            </a:xfrm>
            <a:custGeom>
              <a:avLst/>
              <a:gdLst>
                <a:gd name="T0" fmla="*/ 303 w 348"/>
                <a:gd name="T1" fmla="*/ 55 h 113"/>
                <a:gd name="T2" fmla="*/ 303 w 348"/>
                <a:gd name="T3" fmla="*/ 0 h 113"/>
                <a:gd name="T4" fmla="*/ 0 w 348"/>
                <a:gd name="T5" fmla="*/ 0 h 113"/>
                <a:gd name="T6" fmla="*/ 0 w 348"/>
                <a:gd name="T7" fmla="*/ 113 h 113"/>
                <a:gd name="T8" fmla="*/ 348 w 348"/>
                <a:gd name="T9" fmla="*/ 113 h 113"/>
                <a:gd name="T10" fmla="*/ 348 w 348"/>
                <a:gd name="T11" fmla="*/ 55 h 113"/>
                <a:gd name="T12" fmla="*/ 303 w 348"/>
                <a:gd name="T13" fmla="*/ 55 h 113"/>
              </a:gdLst>
              <a:ahLst/>
              <a:cxnLst>
                <a:cxn ang="0">
                  <a:pos x="T0" y="T1"/>
                </a:cxn>
                <a:cxn ang="0">
                  <a:pos x="T2" y="T3"/>
                </a:cxn>
                <a:cxn ang="0">
                  <a:pos x="T4" y="T5"/>
                </a:cxn>
                <a:cxn ang="0">
                  <a:pos x="T6" y="T7"/>
                </a:cxn>
                <a:cxn ang="0">
                  <a:pos x="T8" y="T9"/>
                </a:cxn>
                <a:cxn ang="0">
                  <a:pos x="T10" y="T11"/>
                </a:cxn>
                <a:cxn ang="0">
                  <a:pos x="T12" y="T13"/>
                </a:cxn>
              </a:cxnLst>
              <a:rect l="0" t="0" r="r" b="b"/>
              <a:pathLst>
                <a:path w="348" h="113">
                  <a:moveTo>
                    <a:pt x="303" y="55"/>
                  </a:moveTo>
                  <a:lnTo>
                    <a:pt x="303" y="0"/>
                  </a:lnTo>
                  <a:lnTo>
                    <a:pt x="0" y="0"/>
                  </a:lnTo>
                  <a:lnTo>
                    <a:pt x="0" y="113"/>
                  </a:lnTo>
                  <a:lnTo>
                    <a:pt x="348" y="113"/>
                  </a:lnTo>
                  <a:lnTo>
                    <a:pt x="348" y="55"/>
                  </a:lnTo>
                  <a:lnTo>
                    <a:pt x="303" y="55"/>
                  </a:lnTo>
                  <a:close/>
                </a:path>
              </a:pathLst>
            </a:cu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2" name="Rectangle 75"/>
            <p:cNvSpPr>
              <a:spLocks noChangeArrowheads="1"/>
            </p:cNvSpPr>
            <p:nvPr/>
          </p:nvSpPr>
          <p:spPr bwMode="auto">
            <a:xfrm>
              <a:off x="1463" y="259"/>
              <a:ext cx="74" cy="92"/>
            </a:xfrm>
            <a:prstGeom prst="rect">
              <a:avLst/>
            </a:prstGeom>
            <a:solidFill>
              <a:srgbClr val="C1841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3" name="Rectangle 76"/>
            <p:cNvSpPr>
              <a:spLocks noChangeArrowheads="1"/>
            </p:cNvSpPr>
            <p:nvPr/>
          </p:nvSpPr>
          <p:spPr bwMode="auto">
            <a:xfrm>
              <a:off x="1172" y="277"/>
              <a:ext cx="134" cy="104"/>
            </a:xfrm>
            <a:prstGeom prst="rect">
              <a:avLst/>
            </a:prstGeom>
            <a:solidFill>
              <a:srgbClr val="C1841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4" name="Rectangle 77"/>
            <p:cNvSpPr>
              <a:spLocks noChangeArrowheads="1"/>
            </p:cNvSpPr>
            <p:nvPr/>
          </p:nvSpPr>
          <p:spPr bwMode="auto">
            <a:xfrm>
              <a:off x="1478" y="269"/>
              <a:ext cx="45" cy="8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5" name="Freeform 78"/>
            <p:cNvSpPr>
              <a:spLocks noChangeArrowheads="1"/>
            </p:cNvSpPr>
            <p:nvPr/>
          </p:nvSpPr>
          <p:spPr bwMode="auto">
            <a:xfrm>
              <a:off x="1011" y="63"/>
              <a:ext cx="545" cy="188"/>
            </a:xfrm>
            <a:custGeom>
              <a:avLst/>
              <a:gdLst>
                <a:gd name="T0" fmla="*/ 9 w 1091"/>
                <a:gd name="T1" fmla="*/ 375 h 375"/>
                <a:gd name="T2" fmla="*/ 660 w 1091"/>
                <a:gd name="T3" fmla="*/ 375 h 375"/>
                <a:gd name="T4" fmla="*/ 871 w 1091"/>
                <a:gd name="T5" fmla="*/ 52 h 375"/>
                <a:gd name="T6" fmla="*/ 1082 w 1091"/>
                <a:gd name="T7" fmla="*/ 375 h 375"/>
                <a:gd name="T8" fmla="*/ 1091 w 1091"/>
                <a:gd name="T9" fmla="*/ 336 h 375"/>
                <a:gd name="T10" fmla="*/ 871 w 1091"/>
                <a:gd name="T11" fmla="*/ 0 h 375"/>
                <a:gd name="T12" fmla="*/ 652 w 1091"/>
                <a:gd name="T13" fmla="*/ 336 h 375"/>
                <a:gd name="T14" fmla="*/ 0 w 1091"/>
                <a:gd name="T15" fmla="*/ 336 h 375"/>
                <a:gd name="T16" fmla="*/ 9 w 109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375">
                  <a:moveTo>
                    <a:pt x="9" y="375"/>
                  </a:moveTo>
                  <a:lnTo>
                    <a:pt x="660" y="375"/>
                  </a:lnTo>
                  <a:lnTo>
                    <a:pt x="871" y="52"/>
                  </a:lnTo>
                  <a:lnTo>
                    <a:pt x="1082" y="375"/>
                  </a:lnTo>
                  <a:lnTo>
                    <a:pt x="1091" y="336"/>
                  </a:lnTo>
                  <a:lnTo>
                    <a:pt x="871" y="0"/>
                  </a:lnTo>
                  <a:lnTo>
                    <a:pt x="652" y="336"/>
                  </a:lnTo>
                  <a:lnTo>
                    <a:pt x="0" y="336"/>
                  </a:lnTo>
                  <a:lnTo>
                    <a:pt x="9" y="375"/>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6" name="Rectangle 79"/>
            <p:cNvSpPr>
              <a:spLocks noChangeArrowheads="1"/>
            </p:cNvSpPr>
            <p:nvPr/>
          </p:nvSpPr>
          <p:spPr bwMode="auto">
            <a:xfrm>
              <a:off x="1210" y="283"/>
              <a:ext cx="58"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7" name="Rectangle 80"/>
            <p:cNvSpPr>
              <a:spLocks noChangeArrowheads="1"/>
            </p:cNvSpPr>
            <p:nvPr/>
          </p:nvSpPr>
          <p:spPr bwMode="auto">
            <a:xfrm>
              <a:off x="1179" y="283"/>
              <a:ext cx="24"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8" name="Rectangle 81"/>
            <p:cNvSpPr>
              <a:spLocks noChangeArrowheads="1"/>
            </p:cNvSpPr>
            <p:nvPr/>
          </p:nvSpPr>
          <p:spPr bwMode="auto">
            <a:xfrm>
              <a:off x="1276" y="283"/>
              <a:ext cx="23"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59" name="Rectangle 82"/>
            <p:cNvSpPr>
              <a:spLocks noChangeArrowheads="1"/>
            </p:cNvSpPr>
            <p:nvPr/>
          </p:nvSpPr>
          <p:spPr bwMode="auto">
            <a:xfrm>
              <a:off x="1383" y="283"/>
              <a:ext cx="37"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0" name="Rectangle 83"/>
            <p:cNvSpPr>
              <a:spLocks noChangeArrowheads="1"/>
            </p:cNvSpPr>
            <p:nvPr/>
          </p:nvSpPr>
          <p:spPr bwMode="auto">
            <a:xfrm>
              <a:off x="1359" y="283"/>
              <a:ext cx="17"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1" name="Rectangle 84"/>
            <p:cNvSpPr>
              <a:spLocks noChangeArrowheads="1"/>
            </p:cNvSpPr>
            <p:nvPr/>
          </p:nvSpPr>
          <p:spPr bwMode="auto">
            <a:xfrm>
              <a:off x="1428" y="283"/>
              <a:ext cx="17"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2" name="Freeform 85"/>
            <p:cNvSpPr>
              <a:spLocks noChangeArrowheads="1"/>
            </p:cNvSpPr>
            <p:nvPr/>
          </p:nvSpPr>
          <p:spPr bwMode="auto">
            <a:xfrm>
              <a:off x="1414" y="159"/>
              <a:ext cx="27" cy="20"/>
            </a:xfrm>
            <a:custGeom>
              <a:avLst/>
              <a:gdLst>
                <a:gd name="T0" fmla="*/ 21 w 55"/>
                <a:gd name="T1" fmla="*/ 0 h 42"/>
                <a:gd name="T2" fmla="*/ 13 w 55"/>
                <a:gd name="T3" fmla="*/ 8 h 42"/>
                <a:gd name="T4" fmla="*/ 7 w 55"/>
                <a:gd name="T5" fmla="*/ 19 h 42"/>
                <a:gd name="T6" fmla="*/ 2 w 55"/>
                <a:gd name="T7" fmla="*/ 30 h 42"/>
                <a:gd name="T8" fmla="*/ 0 w 55"/>
                <a:gd name="T9" fmla="*/ 42 h 42"/>
                <a:gd name="T10" fmla="*/ 55 w 55"/>
                <a:gd name="T11" fmla="*/ 42 h 42"/>
                <a:gd name="T12" fmla="*/ 21 w 55"/>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5" h="42">
                  <a:moveTo>
                    <a:pt x="21" y="0"/>
                  </a:moveTo>
                  <a:lnTo>
                    <a:pt x="13" y="8"/>
                  </a:lnTo>
                  <a:lnTo>
                    <a:pt x="7" y="19"/>
                  </a:lnTo>
                  <a:lnTo>
                    <a:pt x="2" y="30"/>
                  </a:lnTo>
                  <a:lnTo>
                    <a:pt x="0" y="42"/>
                  </a:lnTo>
                  <a:lnTo>
                    <a:pt x="55" y="42"/>
                  </a:lnTo>
                  <a:lnTo>
                    <a:pt x="21"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3" name="Freeform 86"/>
            <p:cNvSpPr>
              <a:spLocks noChangeArrowheads="1"/>
            </p:cNvSpPr>
            <p:nvPr/>
          </p:nvSpPr>
          <p:spPr bwMode="auto">
            <a:xfrm>
              <a:off x="1451" y="159"/>
              <a:ext cx="28" cy="20"/>
            </a:xfrm>
            <a:custGeom>
              <a:avLst/>
              <a:gdLst>
                <a:gd name="T0" fmla="*/ 33 w 55"/>
                <a:gd name="T1" fmla="*/ 0 h 42"/>
                <a:gd name="T2" fmla="*/ 41 w 55"/>
                <a:gd name="T3" fmla="*/ 8 h 42"/>
                <a:gd name="T4" fmla="*/ 48 w 55"/>
                <a:gd name="T5" fmla="*/ 19 h 42"/>
                <a:gd name="T6" fmla="*/ 53 w 55"/>
                <a:gd name="T7" fmla="*/ 30 h 42"/>
                <a:gd name="T8" fmla="*/ 55 w 55"/>
                <a:gd name="T9" fmla="*/ 42 h 42"/>
                <a:gd name="T10" fmla="*/ 0 w 55"/>
                <a:gd name="T11" fmla="*/ 42 h 42"/>
                <a:gd name="T12" fmla="*/ 33 w 55"/>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5" h="42">
                  <a:moveTo>
                    <a:pt x="33" y="0"/>
                  </a:moveTo>
                  <a:lnTo>
                    <a:pt x="41" y="8"/>
                  </a:lnTo>
                  <a:lnTo>
                    <a:pt x="48" y="19"/>
                  </a:lnTo>
                  <a:lnTo>
                    <a:pt x="53" y="30"/>
                  </a:lnTo>
                  <a:lnTo>
                    <a:pt x="55" y="42"/>
                  </a:lnTo>
                  <a:lnTo>
                    <a:pt x="0" y="42"/>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4" name="Freeform 87"/>
            <p:cNvSpPr>
              <a:spLocks noChangeArrowheads="1"/>
            </p:cNvSpPr>
            <p:nvPr/>
          </p:nvSpPr>
          <p:spPr bwMode="auto">
            <a:xfrm>
              <a:off x="1430" y="148"/>
              <a:ext cx="32" cy="27"/>
            </a:xfrm>
            <a:custGeom>
              <a:avLst/>
              <a:gdLst>
                <a:gd name="T0" fmla="*/ 33 w 66"/>
                <a:gd name="T1" fmla="*/ 53 h 53"/>
                <a:gd name="T2" fmla="*/ 66 w 66"/>
                <a:gd name="T3" fmla="*/ 12 h 53"/>
                <a:gd name="T4" fmla="*/ 59 w 66"/>
                <a:gd name="T5" fmla="*/ 7 h 53"/>
                <a:gd name="T6" fmla="*/ 52 w 66"/>
                <a:gd name="T7" fmla="*/ 4 h 53"/>
                <a:gd name="T8" fmla="*/ 43 w 66"/>
                <a:gd name="T9" fmla="*/ 2 h 53"/>
                <a:gd name="T10" fmla="*/ 34 w 66"/>
                <a:gd name="T11" fmla="*/ 0 h 53"/>
                <a:gd name="T12" fmla="*/ 25 w 66"/>
                <a:gd name="T13" fmla="*/ 2 h 53"/>
                <a:gd name="T14" fmla="*/ 15 w 66"/>
                <a:gd name="T15" fmla="*/ 4 h 53"/>
                <a:gd name="T16" fmla="*/ 7 w 66"/>
                <a:gd name="T17" fmla="*/ 7 h 53"/>
                <a:gd name="T18" fmla="*/ 0 w 66"/>
                <a:gd name="T19" fmla="*/ 12 h 53"/>
                <a:gd name="T20" fmla="*/ 33 w 6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53">
                  <a:moveTo>
                    <a:pt x="33" y="53"/>
                  </a:moveTo>
                  <a:lnTo>
                    <a:pt x="66" y="12"/>
                  </a:lnTo>
                  <a:lnTo>
                    <a:pt x="59" y="7"/>
                  </a:lnTo>
                  <a:lnTo>
                    <a:pt x="52" y="4"/>
                  </a:lnTo>
                  <a:lnTo>
                    <a:pt x="43" y="2"/>
                  </a:lnTo>
                  <a:lnTo>
                    <a:pt x="34" y="0"/>
                  </a:lnTo>
                  <a:lnTo>
                    <a:pt x="25" y="2"/>
                  </a:lnTo>
                  <a:lnTo>
                    <a:pt x="15" y="4"/>
                  </a:lnTo>
                  <a:lnTo>
                    <a:pt x="7" y="7"/>
                  </a:lnTo>
                  <a:lnTo>
                    <a:pt x="0" y="12"/>
                  </a:lnTo>
                  <a:lnTo>
                    <a:pt x="33" y="5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5" name="Freeform 88"/>
            <p:cNvSpPr>
              <a:spLocks noChangeArrowheads="1"/>
            </p:cNvSpPr>
            <p:nvPr/>
          </p:nvSpPr>
          <p:spPr bwMode="auto">
            <a:xfrm>
              <a:off x="1450" y="172"/>
              <a:ext cx="174" cy="87"/>
            </a:xfrm>
            <a:custGeom>
              <a:avLst/>
              <a:gdLst>
                <a:gd name="T0" fmla="*/ 1 w 348"/>
                <a:gd name="T1" fmla="*/ 136 h 174"/>
                <a:gd name="T2" fmla="*/ 88 w 348"/>
                <a:gd name="T3" fmla="*/ 0 h 174"/>
                <a:gd name="T4" fmla="*/ 122 w 348"/>
                <a:gd name="T5" fmla="*/ 0 h 174"/>
                <a:gd name="T6" fmla="*/ 35 w 348"/>
                <a:gd name="T7" fmla="*/ 136 h 174"/>
                <a:gd name="T8" fmla="*/ 171 w 348"/>
                <a:gd name="T9" fmla="*/ 136 h 174"/>
                <a:gd name="T10" fmla="*/ 259 w 348"/>
                <a:gd name="T11" fmla="*/ 0 h 174"/>
                <a:gd name="T12" fmla="*/ 348 w 348"/>
                <a:gd name="T13" fmla="*/ 136 h 174"/>
                <a:gd name="T14" fmla="*/ 340 w 348"/>
                <a:gd name="T15" fmla="*/ 174 h 174"/>
                <a:gd name="T16" fmla="*/ 259 w 348"/>
                <a:gd name="T17" fmla="*/ 50 h 174"/>
                <a:gd name="T18" fmla="*/ 179 w 348"/>
                <a:gd name="T19" fmla="*/ 174 h 174"/>
                <a:gd name="T20" fmla="*/ 9 w 348"/>
                <a:gd name="T21" fmla="*/ 174 h 174"/>
                <a:gd name="T22" fmla="*/ 0 w 348"/>
                <a:gd name="T23" fmla="*/ 136 h 174"/>
                <a:gd name="T24" fmla="*/ 1 w 348"/>
                <a:gd name="T25" fmla="*/ 13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8" h="174">
                  <a:moveTo>
                    <a:pt x="1" y="136"/>
                  </a:moveTo>
                  <a:lnTo>
                    <a:pt x="88" y="0"/>
                  </a:lnTo>
                  <a:lnTo>
                    <a:pt x="122" y="0"/>
                  </a:lnTo>
                  <a:lnTo>
                    <a:pt x="35" y="136"/>
                  </a:lnTo>
                  <a:lnTo>
                    <a:pt x="171" y="136"/>
                  </a:lnTo>
                  <a:lnTo>
                    <a:pt x="259" y="0"/>
                  </a:lnTo>
                  <a:lnTo>
                    <a:pt x="348" y="136"/>
                  </a:lnTo>
                  <a:lnTo>
                    <a:pt x="340" y="174"/>
                  </a:lnTo>
                  <a:lnTo>
                    <a:pt x="259" y="50"/>
                  </a:lnTo>
                  <a:lnTo>
                    <a:pt x="179" y="174"/>
                  </a:lnTo>
                  <a:lnTo>
                    <a:pt x="9" y="174"/>
                  </a:lnTo>
                  <a:lnTo>
                    <a:pt x="0" y="136"/>
                  </a:lnTo>
                  <a:lnTo>
                    <a:pt x="1" y="136"/>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6" name="Rectangle 89"/>
            <p:cNvSpPr>
              <a:spLocks noChangeArrowheads="1"/>
            </p:cNvSpPr>
            <p:nvPr/>
          </p:nvSpPr>
          <p:spPr bwMode="auto">
            <a:xfrm>
              <a:off x="1564" y="383"/>
              <a:ext cx="69"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7" name="Rectangle 90"/>
            <p:cNvSpPr>
              <a:spLocks noChangeArrowheads="1"/>
            </p:cNvSpPr>
            <p:nvPr/>
          </p:nvSpPr>
          <p:spPr bwMode="auto">
            <a:xfrm>
              <a:off x="1541" y="356"/>
              <a:ext cx="69"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8" name="Freeform 91"/>
            <p:cNvSpPr>
              <a:spLocks noChangeArrowheads="1"/>
            </p:cNvSpPr>
            <p:nvPr/>
          </p:nvSpPr>
          <p:spPr bwMode="auto">
            <a:xfrm>
              <a:off x="1540" y="198"/>
              <a:ext cx="80" cy="61"/>
            </a:xfrm>
            <a:custGeom>
              <a:avLst/>
              <a:gdLst>
                <a:gd name="T0" fmla="*/ 161 w 161"/>
                <a:gd name="T1" fmla="*/ 124 h 124"/>
                <a:gd name="T2" fmla="*/ 80 w 161"/>
                <a:gd name="T3" fmla="*/ 0 h 124"/>
                <a:gd name="T4" fmla="*/ 0 w 161"/>
                <a:gd name="T5" fmla="*/ 124 h 124"/>
                <a:gd name="T6" fmla="*/ 161 w 161"/>
                <a:gd name="T7" fmla="*/ 124 h 124"/>
              </a:gdLst>
              <a:ahLst/>
              <a:cxnLst>
                <a:cxn ang="0">
                  <a:pos x="T0" y="T1"/>
                </a:cxn>
                <a:cxn ang="0">
                  <a:pos x="T2" y="T3"/>
                </a:cxn>
                <a:cxn ang="0">
                  <a:pos x="T4" y="T5"/>
                </a:cxn>
                <a:cxn ang="0">
                  <a:pos x="T6" y="T7"/>
                </a:cxn>
              </a:cxnLst>
              <a:rect l="0" t="0" r="r" b="b"/>
              <a:pathLst>
                <a:path w="161" h="124">
                  <a:moveTo>
                    <a:pt x="161" y="124"/>
                  </a:moveTo>
                  <a:lnTo>
                    <a:pt x="80" y="0"/>
                  </a:lnTo>
                  <a:lnTo>
                    <a:pt x="0" y="124"/>
                  </a:lnTo>
                  <a:lnTo>
                    <a:pt x="161" y="124"/>
                  </a:lnTo>
                  <a:close/>
                </a:path>
              </a:pathLst>
            </a:cu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69" name="Rectangle 92"/>
            <p:cNvSpPr>
              <a:spLocks noChangeArrowheads="1"/>
            </p:cNvSpPr>
            <p:nvPr/>
          </p:nvSpPr>
          <p:spPr bwMode="auto">
            <a:xfrm>
              <a:off x="1602" y="259"/>
              <a:ext cx="9" cy="92"/>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0" name="Freeform 93"/>
            <p:cNvSpPr>
              <a:spLocks noChangeArrowheads="1"/>
            </p:cNvSpPr>
            <p:nvPr/>
          </p:nvSpPr>
          <p:spPr bwMode="auto">
            <a:xfrm>
              <a:off x="1468" y="172"/>
              <a:ext cx="111" cy="68"/>
            </a:xfrm>
            <a:custGeom>
              <a:avLst/>
              <a:gdLst>
                <a:gd name="T0" fmla="*/ 87 w 224"/>
                <a:gd name="T1" fmla="*/ 0 h 136"/>
                <a:gd name="T2" fmla="*/ 0 w 224"/>
                <a:gd name="T3" fmla="*/ 136 h 136"/>
                <a:gd name="T4" fmla="*/ 136 w 224"/>
                <a:gd name="T5" fmla="*/ 136 h 136"/>
                <a:gd name="T6" fmla="*/ 224 w 224"/>
                <a:gd name="T7" fmla="*/ 0 h 136"/>
                <a:gd name="T8" fmla="*/ 87 w 224"/>
                <a:gd name="T9" fmla="*/ 0 h 136"/>
              </a:gdLst>
              <a:ahLst/>
              <a:cxnLst>
                <a:cxn ang="0">
                  <a:pos x="T0" y="T1"/>
                </a:cxn>
                <a:cxn ang="0">
                  <a:pos x="T2" y="T3"/>
                </a:cxn>
                <a:cxn ang="0">
                  <a:pos x="T4" y="T5"/>
                </a:cxn>
                <a:cxn ang="0">
                  <a:pos x="T6" y="T7"/>
                </a:cxn>
                <a:cxn ang="0">
                  <a:pos x="T8" y="T9"/>
                </a:cxn>
              </a:cxnLst>
              <a:rect l="0" t="0" r="r" b="b"/>
              <a:pathLst>
                <a:path w="224" h="136">
                  <a:moveTo>
                    <a:pt x="87" y="0"/>
                  </a:moveTo>
                  <a:lnTo>
                    <a:pt x="0" y="136"/>
                  </a:lnTo>
                  <a:lnTo>
                    <a:pt x="136" y="136"/>
                  </a:lnTo>
                  <a:lnTo>
                    <a:pt x="224" y="0"/>
                  </a:lnTo>
                  <a:lnTo>
                    <a:pt x="87" y="0"/>
                  </a:lnTo>
                  <a:close/>
                </a:path>
              </a:pathLst>
            </a:cu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1" name="Rectangle 94"/>
            <p:cNvSpPr>
              <a:spLocks noChangeArrowheads="1"/>
            </p:cNvSpPr>
            <p:nvPr/>
          </p:nvSpPr>
          <p:spPr bwMode="auto">
            <a:xfrm>
              <a:off x="1537" y="259"/>
              <a:ext cx="15" cy="92"/>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2" name="Rectangle 95"/>
            <p:cNvSpPr>
              <a:spLocks noChangeArrowheads="1"/>
            </p:cNvSpPr>
            <p:nvPr/>
          </p:nvSpPr>
          <p:spPr bwMode="auto">
            <a:xfrm>
              <a:off x="1463" y="259"/>
              <a:ext cx="15" cy="92"/>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3" name="Freeform 96"/>
            <p:cNvSpPr>
              <a:spLocks noChangeArrowheads="1"/>
            </p:cNvSpPr>
            <p:nvPr/>
          </p:nvSpPr>
          <p:spPr bwMode="auto">
            <a:xfrm>
              <a:off x="356" y="407"/>
              <a:ext cx="442" cy="221"/>
            </a:xfrm>
            <a:custGeom>
              <a:avLst/>
              <a:gdLst>
                <a:gd name="T0" fmla="*/ 646 w 882"/>
                <a:gd name="T1" fmla="*/ 4 h 442"/>
                <a:gd name="T2" fmla="*/ 683 w 882"/>
                <a:gd name="T3" fmla="*/ 23 h 442"/>
                <a:gd name="T4" fmla="*/ 706 w 882"/>
                <a:gd name="T5" fmla="*/ 52 h 442"/>
                <a:gd name="T6" fmla="*/ 682 w 882"/>
                <a:gd name="T7" fmla="*/ 80 h 442"/>
                <a:gd name="T8" fmla="*/ 613 w 882"/>
                <a:gd name="T9" fmla="*/ 96 h 442"/>
                <a:gd name="T10" fmla="*/ 555 w 882"/>
                <a:gd name="T11" fmla="*/ 104 h 442"/>
                <a:gd name="T12" fmla="*/ 493 w 882"/>
                <a:gd name="T13" fmla="*/ 111 h 442"/>
                <a:gd name="T14" fmla="*/ 427 w 882"/>
                <a:gd name="T15" fmla="*/ 118 h 442"/>
                <a:gd name="T16" fmla="*/ 361 w 882"/>
                <a:gd name="T17" fmla="*/ 126 h 442"/>
                <a:gd name="T18" fmla="*/ 295 w 882"/>
                <a:gd name="T19" fmla="*/ 135 h 442"/>
                <a:gd name="T20" fmla="*/ 232 w 882"/>
                <a:gd name="T21" fmla="*/ 146 h 442"/>
                <a:gd name="T22" fmla="*/ 172 w 882"/>
                <a:gd name="T23" fmla="*/ 161 h 442"/>
                <a:gd name="T24" fmla="*/ 116 w 882"/>
                <a:gd name="T25" fmla="*/ 181 h 442"/>
                <a:gd name="T26" fmla="*/ 69 w 882"/>
                <a:gd name="T27" fmla="*/ 207 h 442"/>
                <a:gd name="T28" fmla="*/ 32 w 882"/>
                <a:gd name="T29" fmla="*/ 241 h 442"/>
                <a:gd name="T30" fmla="*/ 8 w 882"/>
                <a:gd name="T31" fmla="*/ 278 h 442"/>
                <a:gd name="T32" fmla="*/ 0 w 882"/>
                <a:gd name="T33" fmla="*/ 317 h 442"/>
                <a:gd name="T34" fmla="*/ 10 w 882"/>
                <a:gd name="T35" fmla="*/ 356 h 442"/>
                <a:gd name="T36" fmla="*/ 41 w 882"/>
                <a:gd name="T37" fmla="*/ 393 h 442"/>
                <a:gd name="T38" fmla="*/ 98 w 882"/>
                <a:gd name="T39" fmla="*/ 427 h 442"/>
                <a:gd name="T40" fmla="*/ 151 w 882"/>
                <a:gd name="T41" fmla="*/ 442 h 442"/>
                <a:gd name="T42" fmla="*/ 196 w 882"/>
                <a:gd name="T43" fmla="*/ 442 h 442"/>
                <a:gd name="T44" fmla="*/ 256 w 882"/>
                <a:gd name="T45" fmla="*/ 442 h 442"/>
                <a:gd name="T46" fmla="*/ 323 w 882"/>
                <a:gd name="T47" fmla="*/ 442 h 442"/>
                <a:gd name="T48" fmla="*/ 392 w 882"/>
                <a:gd name="T49" fmla="*/ 442 h 442"/>
                <a:gd name="T50" fmla="*/ 454 w 882"/>
                <a:gd name="T51" fmla="*/ 442 h 442"/>
                <a:gd name="T52" fmla="*/ 502 w 882"/>
                <a:gd name="T53" fmla="*/ 442 h 442"/>
                <a:gd name="T54" fmla="*/ 530 w 882"/>
                <a:gd name="T55" fmla="*/ 442 h 442"/>
                <a:gd name="T56" fmla="*/ 505 w 882"/>
                <a:gd name="T57" fmla="*/ 436 h 442"/>
                <a:gd name="T58" fmla="*/ 437 w 882"/>
                <a:gd name="T59" fmla="*/ 422 h 442"/>
                <a:gd name="T60" fmla="*/ 363 w 882"/>
                <a:gd name="T61" fmla="*/ 404 h 442"/>
                <a:gd name="T62" fmla="*/ 293 w 882"/>
                <a:gd name="T63" fmla="*/ 381 h 442"/>
                <a:gd name="T64" fmla="*/ 234 w 882"/>
                <a:gd name="T65" fmla="*/ 353 h 442"/>
                <a:gd name="T66" fmla="*/ 194 w 882"/>
                <a:gd name="T67" fmla="*/ 321 h 442"/>
                <a:gd name="T68" fmla="*/ 180 w 882"/>
                <a:gd name="T69" fmla="*/ 284 h 442"/>
                <a:gd name="T70" fmla="*/ 202 w 882"/>
                <a:gd name="T71" fmla="*/ 241 h 442"/>
                <a:gd name="T72" fmla="*/ 247 w 882"/>
                <a:gd name="T73" fmla="*/ 207 h 442"/>
                <a:gd name="T74" fmla="*/ 302 w 882"/>
                <a:gd name="T75" fmla="*/ 191 h 442"/>
                <a:gd name="T76" fmla="*/ 373 w 882"/>
                <a:gd name="T77" fmla="*/ 180 h 442"/>
                <a:gd name="T78" fmla="*/ 456 w 882"/>
                <a:gd name="T79" fmla="*/ 170 h 442"/>
                <a:gd name="T80" fmla="*/ 545 w 882"/>
                <a:gd name="T81" fmla="*/ 162 h 442"/>
                <a:gd name="T82" fmla="*/ 631 w 882"/>
                <a:gd name="T83" fmla="*/ 153 h 442"/>
                <a:gd name="T84" fmla="*/ 712 w 882"/>
                <a:gd name="T85" fmla="*/ 142 h 442"/>
                <a:gd name="T86" fmla="*/ 778 w 882"/>
                <a:gd name="T87" fmla="*/ 124 h 442"/>
                <a:gd name="T88" fmla="*/ 843 w 882"/>
                <a:gd name="T89" fmla="*/ 92 h 442"/>
                <a:gd name="T90" fmla="*/ 880 w 882"/>
                <a:gd name="T91" fmla="*/ 53 h 442"/>
                <a:gd name="T92" fmla="*/ 880 w 882"/>
                <a:gd name="T93" fmla="*/ 23 h 442"/>
                <a:gd name="T94" fmla="*/ 866 w 882"/>
                <a:gd name="T95" fmla="*/ 5 h 442"/>
                <a:gd name="T96" fmla="*/ 632 w 882"/>
                <a:gd name="T97"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2" h="442">
                  <a:moveTo>
                    <a:pt x="632" y="0"/>
                  </a:moveTo>
                  <a:lnTo>
                    <a:pt x="646" y="4"/>
                  </a:lnTo>
                  <a:lnTo>
                    <a:pt x="665" y="12"/>
                  </a:lnTo>
                  <a:lnTo>
                    <a:pt x="683" y="23"/>
                  </a:lnTo>
                  <a:lnTo>
                    <a:pt x="699" y="37"/>
                  </a:lnTo>
                  <a:lnTo>
                    <a:pt x="706" y="52"/>
                  </a:lnTo>
                  <a:lnTo>
                    <a:pt x="703" y="67"/>
                  </a:lnTo>
                  <a:lnTo>
                    <a:pt x="682" y="80"/>
                  </a:lnTo>
                  <a:lnTo>
                    <a:pt x="641" y="91"/>
                  </a:lnTo>
                  <a:lnTo>
                    <a:pt x="613" y="96"/>
                  </a:lnTo>
                  <a:lnTo>
                    <a:pt x="585" y="99"/>
                  </a:lnTo>
                  <a:lnTo>
                    <a:pt x="555" y="104"/>
                  </a:lnTo>
                  <a:lnTo>
                    <a:pt x="524" y="107"/>
                  </a:lnTo>
                  <a:lnTo>
                    <a:pt x="493" y="111"/>
                  </a:lnTo>
                  <a:lnTo>
                    <a:pt x="460" y="114"/>
                  </a:lnTo>
                  <a:lnTo>
                    <a:pt x="427" y="118"/>
                  </a:lnTo>
                  <a:lnTo>
                    <a:pt x="394" y="121"/>
                  </a:lnTo>
                  <a:lnTo>
                    <a:pt x="361" y="126"/>
                  </a:lnTo>
                  <a:lnTo>
                    <a:pt x="328" y="130"/>
                  </a:lnTo>
                  <a:lnTo>
                    <a:pt x="295" y="135"/>
                  </a:lnTo>
                  <a:lnTo>
                    <a:pt x="263" y="141"/>
                  </a:lnTo>
                  <a:lnTo>
                    <a:pt x="232" y="146"/>
                  </a:lnTo>
                  <a:lnTo>
                    <a:pt x="200" y="153"/>
                  </a:lnTo>
                  <a:lnTo>
                    <a:pt x="172" y="161"/>
                  </a:lnTo>
                  <a:lnTo>
                    <a:pt x="143" y="170"/>
                  </a:lnTo>
                  <a:lnTo>
                    <a:pt x="116" y="181"/>
                  </a:lnTo>
                  <a:lnTo>
                    <a:pt x="91" y="194"/>
                  </a:lnTo>
                  <a:lnTo>
                    <a:pt x="69" y="207"/>
                  </a:lnTo>
                  <a:lnTo>
                    <a:pt x="48" y="223"/>
                  </a:lnTo>
                  <a:lnTo>
                    <a:pt x="32" y="241"/>
                  </a:lnTo>
                  <a:lnTo>
                    <a:pt x="18" y="259"/>
                  </a:lnTo>
                  <a:lnTo>
                    <a:pt x="8" y="278"/>
                  </a:lnTo>
                  <a:lnTo>
                    <a:pt x="1" y="297"/>
                  </a:lnTo>
                  <a:lnTo>
                    <a:pt x="0" y="317"/>
                  </a:lnTo>
                  <a:lnTo>
                    <a:pt x="2" y="336"/>
                  </a:lnTo>
                  <a:lnTo>
                    <a:pt x="10" y="356"/>
                  </a:lnTo>
                  <a:lnTo>
                    <a:pt x="23" y="374"/>
                  </a:lnTo>
                  <a:lnTo>
                    <a:pt x="41" y="393"/>
                  </a:lnTo>
                  <a:lnTo>
                    <a:pt x="67" y="411"/>
                  </a:lnTo>
                  <a:lnTo>
                    <a:pt x="98" y="427"/>
                  </a:lnTo>
                  <a:lnTo>
                    <a:pt x="136" y="442"/>
                  </a:lnTo>
                  <a:lnTo>
                    <a:pt x="151" y="442"/>
                  </a:lnTo>
                  <a:lnTo>
                    <a:pt x="170" y="442"/>
                  </a:lnTo>
                  <a:lnTo>
                    <a:pt x="196" y="442"/>
                  </a:lnTo>
                  <a:lnTo>
                    <a:pt x="223" y="442"/>
                  </a:lnTo>
                  <a:lnTo>
                    <a:pt x="256" y="442"/>
                  </a:lnTo>
                  <a:lnTo>
                    <a:pt x="288" y="442"/>
                  </a:lnTo>
                  <a:lnTo>
                    <a:pt x="323" y="442"/>
                  </a:lnTo>
                  <a:lnTo>
                    <a:pt x="357" y="442"/>
                  </a:lnTo>
                  <a:lnTo>
                    <a:pt x="392" y="442"/>
                  </a:lnTo>
                  <a:lnTo>
                    <a:pt x="424" y="442"/>
                  </a:lnTo>
                  <a:lnTo>
                    <a:pt x="454" y="442"/>
                  </a:lnTo>
                  <a:lnTo>
                    <a:pt x="480" y="442"/>
                  </a:lnTo>
                  <a:lnTo>
                    <a:pt x="502" y="442"/>
                  </a:lnTo>
                  <a:lnTo>
                    <a:pt x="518" y="442"/>
                  </a:lnTo>
                  <a:lnTo>
                    <a:pt x="530" y="442"/>
                  </a:lnTo>
                  <a:lnTo>
                    <a:pt x="533" y="442"/>
                  </a:lnTo>
                  <a:lnTo>
                    <a:pt x="505" y="436"/>
                  </a:lnTo>
                  <a:lnTo>
                    <a:pt x="471" y="429"/>
                  </a:lnTo>
                  <a:lnTo>
                    <a:pt x="437" y="422"/>
                  </a:lnTo>
                  <a:lnTo>
                    <a:pt x="400" y="413"/>
                  </a:lnTo>
                  <a:lnTo>
                    <a:pt x="363" y="404"/>
                  </a:lnTo>
                  <a:lnTo>
                    <a:pt x="327" y="393"/>
                  </a:lnTo>
                  <a:lnTo>
                    <a:pt x="293" y="381"/>
                  </a:lnTo>
                  <a:lnTo>
                    <a:pt x="262" y="367"/>
                  </a:lnTo>
                  <a:lnTo>
                    <a:pt x="234" y="353"/>
                  </a:lnTo>
                  <a:lnTo>
                    <a:pt x="211" y="338"/>
                  </a:lnTo>
                  <a:lnTo>
                    <a:pt x="194" y="321"/>
                  </a:lnTo>
                  <a:lnTo>
                    <a:pt x="182" y="303"/>
                  </a:lnTo>
                  <a:lnTo>
                    <a:pt x="180" y="284"/>
                  </a:lnTo>
                  <a:lnTo>
                    <a:pt x="185" y="264"/>
                  </a:lnTo>
                  <a:lnTo>
                    <a:pt x="202" y="241"/>
                  </a:lnTo>
                  <a:lnTo>
                    <a:pt x="228" y="218"/>
                  </a:lnTo>
                  <a:lnTo>
                    <a:pt x="247" y="207"/>
                  </a:lnTo>
                  <a:lnTo>
                    <a:pt x="272" y="198"/>
                  </a:lnTo>
                  <a:lnTo>
                    <a:pt x="302" y="191"/>
                  </a:lnTo>
                  <a:lnTo>
                    <a:pt x="335" y="184"/>
                  </a:lnTo>
                  <a:lnTo>
                    <a:pt x="373" y="180"/>
                  </a:lnTo>
                  <a:lnTo>
                    <a:pt x="414" y="174"/>
                  </a:lnTo>
                  <a:lnTo>
                    <a:pt x="456" y="170"/>
                  </a:lnTo>
                  <a:lnTo>
                    <a:pt x="500" y="166"/>
                  </a:lnTo>
                  <a:lnTo>
                    <a:pt x="545" y="162"/>
                  </a:lnTo>
                  <a:lnTo>
                    <a:pt x="589" y="158"/>
                  </a:lnTo>
                  <a:lnTo>
                    <a:pt x="631" y="153"/>
                  </a:lnTo>
                  <a:lnTo>
                    <a:pt x="673" y="147"/>
                  </a:lnTo>
                  <a:lnTo>
                    <a:pt x="712" y="142"/>
                  </a:lnTo>
                  <a:lnTo>
                    <a:pt x="747" y="134"/>
                  </a:lnTo>
                  <a:lnTo>
                    <a:pt x="778" y="124"/>
                  </a:lnTo>
                  <a:lnTo>
                    <a:pt x="804" y="114"/>
                  </a:lnTo>
                  <a:lnTo>
                    <a:pt x="843" y="92"/>
                  </a:lnTo>
                  <a:lnTo>
                    <a:pt x="868" y="72"/>
                  </a:lnTo>
                  <a:lnTo>
                    <a:pt x="880" y="53"/>
                  </a:lnTo>
                  <a:lnTo>
                    <a:pt x="882" y="37"/>
                  </a:lnTo>
                  <a:lnTo>
                    <a:pt x="880" y="23"/>
                  </a:lnTo>
                  <a:lnTo>
                    <a:pt x="873" y="13"/>
                  </a:lnTo>
                  <a:lnTo>
                    <a:pt x="866" y="5"/>
                  </a:lnTo>
                  <a:lnTo>
                    <a:pt x="861" y="0"/>
                  </a:lnTo>
                  <a:lnTo>
                    <a:pt x="632"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4" name="Freeform 97"/>
            <p:cNvSpPr>
              <a:spLocks noChangeArrowheads="1"/>
            </p:cNvSpPr>
            <p:nvPr/>
          </p:nvSpPr>
          <p:spPr bwMode="auto">
            <a:xfrm>
              <a:off x="915" y="306"/>
              <a:ext cx="45" cy="170"/>
            </a:xfrm>
            <a:custGeom>
              <a:avLst/>
              <a:gdLst>
                <a:gd name="T0" fmla="*/ 7 w 91"/>
                <a:gd name="T1" fmla="*/ 338 h 338"/>
                <a:gd name="T2" fmla="*/ 4 w 91"/>
                <a:gd name="T3" fmla="*/ 338 h 338"/>
                <a:gd name="T4" fmla="*/ 0 w 91"/>
                <a:gd name="T5" fmla="*/ 335 h 338"/>
                <a:gd name="T6" fmla="*/ 4 w 91"/>
                <a:gd name="T7" fmla="*/ 145 h 338"/>
                <a:gd name="T8" fmla="*/ 5 w 91"/>
                <a:gd name="T9" fmla="*/ 7 h 338"/>
                <a:gd name="T10" fmla="*/ 3 w 91"/>
                <a:gd name="T11" fmla="*/ 4 h 338"/>
                <a:gd name="T12" fmla="*/ 3 w 91"/>
                <a:gd name="T13" fmla="*/ 2 h 338"/>
                <a:gd name="T14" fmla="*/ 59 w 91"/>
                <a:gd name="T15" fmla="*/ 0 h 338"/>
                <a:gd name="T16" fmla="*/ 66 w 91"/>
                <a:gd name="T17" fmla="*/ 7 h 338"/>
                <a:gd name="T18" fmla="*/ 67 w 91"/>
                <a:gd name="T19" fmla="*/ 10 h 338"/>
                <a:gd name="T20" fmla="*/ 65 w 91"/>
                <a:gd name="T21" fmla="*/ 10 h 338"/>
                <a:gd name="T22" fmla="*/ 91 w 91"/>
                <a:gd name="T23" fmla="*/ 335 h 338"/>
                <a:gd name="T24" fmla="*/ 87 w 91"/>
                <a:gd name="T25" fmla="*/ 335 h 338"/>
                <a:gd name="T26" fmla="*/ 82 w 91"/>
                <a:gd name="T27" fmla="*/ 332 h 338"/>
                <a:gd name="T28" fmla="*/ 58 w 91"/>
                <a:gd name="T29" fmla="*/ 11 h 338"/>
                <a:gd name="T30" fmla="*/ 15 w 91"/>
                <a:gd name="T31" fmla="*/ 13 h 338"/>
                <a:gd name="T32" fmla="*/ 7 w 91"/>
                <a:gd name="T33"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338">
                  <a:moveTo>
                    <a:pt x="7" y="338"/>
                  </a:moveTo>
                  <a:lnTo>
                    <a:pt x="4" y="338"/>
                  </a:lnTo>
                  <a:lnTo>
                    <a:pt x="0" y="335"/>
                  </a:lnTo>
                  <a:lnTo>
                    <a:pt x="4" y="145"/>
                  </a:lnTo>
                  <a:lnTo>
                    <a:pt x="5" y="7"/>
                  </a:lnTo>
                  <a:lnTo>
                    <a:pt x="3" y="4"/>
                  </a:lnTo>
                  <a:lnTo>
                    <a:pt x="3" y="2"/>
                  </a:lnTo>
                  <a:lnTo>
                    <a:pt x="59" y="0"/>
                  </a:lnTo>
                  <a:lnTo>
                    <a:pt x="66" y="7"/>
                  </a:lnTo>
                  <a:lnTo>
                    <a:pt x="67" y="10"/>
                  </a:lnTo>
                  <a:lnTo>
                    <a:pt x="65" y="10"/>
                  </a:lnTo>
                  <a:lnTo>
                    <a:pt x="91" y="335"/>
                  </a:lnTo>
                  <a:lnTo>
                    <a:pt x="87" y="335"/>
                  </a:lnTo>
                  <a:lnTo>
                    <a:pt x="82" y="332"/>
                  </a:lnTo>
                  <a:lnTo>
                    <a:pt x="58" y="11"/>
                  </a:lnTo>
                  <a:lnTo>
                    <a:pt x="15" y="13"/>
                  </a:lnTo>
                  <a:lnTo>
                    <a:pt x="7" y="338"/>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5" name="Freeform 98"/>
            <p:cNvSpPr>
              <a:spLocks noChangeArrowheads="1"/>
            </p:cNvSpPr>
            <p:nvPr/>
          </p:nvSpPr>
          <p:spPr bwMode="auto">
            <a:xfrm>
              <a:off x="920" y="320"/>
              <a:ext cx="26" cy="5"/>
            </a:xfrm>
            <a:custGeom>
              <a:avLst/>
              <a:gdLst>
                <a:gd name="T0" fmla="*/ 49 w 51"/>
                <a:gd name="T1" fmla="*/ 0 h 10"/>
                <a:gd name="T2" fmla="*/ 1 w 51"/>
                <a:gd name="T3" fmla="*/ 2 h 10"/>
                <a:gd name="T4" fmla="*/ 0 w 51"/>
                <a:gd name="T5" fmla="*/ 10 h 10"/>
                <a:gd name="T6" fmla="*/ 51 w 51"/>
                <a:gd name="T7" fmla="*/ 9 h 10"/>
                <a:gd name="T8" fmla="*/ 49 w 51"/>
                <a:gd name="T9" fmla="*/ 0 h 10"/>
              </a:gdLst>
              <a:ahLst/>
              <a:cxnLst>
                <a:cxn ang="0">
                  <a:pos x="T0" y="T1"/>
                </a:cxn>
                <a:cxn ang="0">
                  <a:pos x="T2" y="T3"/>
                </a:cxn>
                <a:cxn ang="0">
                  <a:pos x="T4" y="T5"/>
                </a:cxn>
                <a:cxn ang="0">
                  <a:pos x="T6" y="T7"/>
                </a:cxn>
                <a:cxn ang="0">
                  <a:pos x="T8" y="T9"/>
                </a:cxn>
              </a:cxnLst>
              <a:rect l="0" t="0" r="r" b="b"/>
              <a:pathLst>
                <a:path w="51" h="10">
                  <a:moveTo>
                    <a:pt x="49" y="0"/>
                  </a:moveTo>
                  <a:lnTo>
                    <a:pt x="1" y="2"/>
                  </a:lnTo>
                  <a:lnTo>
                    <a:pt x="0" y="10"/>
                  </a:lnTo>
                  <a:lnTo>
                    <a:pt x="51" y="9"/>
                  </a:lnTo>
                  <a:lnTo>
                    <a:pt x="49" y="0"/>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6" name="Freeform 99"/>
            <p:cNvSpPr>
              <a:spLocks noChangeArrowheads="1"/>
            </p:cNvSpPr>
            <p:nvPr/>
          </p:nvSpPr>
          <p:spPr bwMode="auto">
            <a:xfrm>
              <a:off x="920" y="342"/>
              <a:ext cx="27" cy="4"/>
            </a:xfrm>
            <a:custGeom>
              <a:avLst/>
              <a:gdLst>
                <a:gd name="T0" fmla="*/ 52 w 53"/>
                <a:gd name="T1" fmla="*/ 0 h 9"/>
                <a:gd name="T2" fmla="*/ 1 w 53"/>
                <a:gd name="T3" fmla="*/ 1 h 9"/>
                <a:gd name="T4" fmla="*/ 0 w 53"/>
                <a:gd name="T5" fmla="*/ 9 h 9"/>
                <a:gd name="T6" fmla="*/ 53 w 53"/>
                <a:gd name="T7" fmla="*/ 8 h 9"/>
                <a:gd name="T8" fmla="*/ 52 w 53"/>
                <a:gd name="T9" fmla="*/ 0 h 9"/>
              </a:gdLst>
              <a:ahLst/>
              <a:cxnLst>
                <a:cxn ang="0">
                  <a:pos x="T0" y="T1"/>
                </a:cxn>
                <a:cxn ang="0">
                  <a:pos x="T2" y="T3"/>
                </a:cxn>
                <a:cxn ang="0">
                  <a:pos x="T4" y="T5"/>
                </a:cxn>
                <a:cxn ang="0">
                  <a:pos x="T6" y="T7"/>
                </a:cxn>
                <a:cxn ang="0">
                  <a:pos x="T8" y="T9"/>
                </a:cxn>
              </a:cxnLst>
              <a:rect l="0" t="0" r="r" b="b"/>
              <a:pathLst>
                <a:path w="53" h="9">
                  <a:moveTo>
                    <a:pt x="52" y="0"/>
                  </a:moveTo>
                  <a:lnTo>
                    <a:pt x="1" y="1"/>
                  </a:lnTo>
                  <a:lnTo>
                    <a:pt x="0" y="9"/>
                  </a:lnTo>
                  <a:lnTo>
                    <a:pt x="53" y="8"/>
                  </a:lnTo>
                  <a:lnTo>
                    <a:pt x="52" y="0"/>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7" name="Freeform 100"/>
            <p:cNvSpPr>
              <a:spLocks noChangeArrowheads="1"/>
            </p:cNvSpPr>
            <p:nvPr/>
          </p:nvSpPr>
          <p:spPr bwMode="auto">
            <a:xfrm>
              <a:off x="920" y="336"/>
              <a:ext cx="27" cy="3"/>
            </a:xfrm>
            <a:custGeom>
              <a:avLst/>
              <a:gdLst>
                <a:gd name="T0" fmla="*/ 52 w 53"/>
                <a:gd name="T1" fmla="*/ 0 h 4"/>
                <a:gd name="T2" fmla="*/ 1 w 53"/>
                <a:gd name="T3" fmla="*/ 1 h 4"/>
                <a:gd name="T4" fmla="*/ 0 w 53"/>
                <a:gd name="T5" fmla="*/ 4 h 4"/>
                <a:gd name="T6" fmla="*/ 53 w 53"/>
                <a:gd name="T7" fmla="*/ 3 h 4"/>
                <a:gd name="T8" fmla="*/ 52 w 53"/>
                <a:gd name="T9" fmla="*/ 0 h 4"/>
              </a:gdLst>
              <a:ahLst/>
              <a:cxnLst>
                <a:cxn ang="0">
                  <a:pos x="T0" y="T1"/>
                </a:cxn>
                <a:cxn ang="0">
                  <a:pos x="T2" y="T3"/>
                </a:cxn>
                <a:cxn ang="0">
                  <a:pos x="T4" y="T5"/>
                </a:cxn>
                <a:cxn ang="0">
                  <a:pos x="T6" y="T7"/>
                </a:cxn>
                <a:cxn ang="0">
                  <a:pos x="T8" y="T9"/>
                </a:cxn>
              </a:cxnLst>
              <a:rect l="0" t="0" r="r" b="b"/>
              <a:pathLst>
                <a:path w="53" h="4">
                  <a:moveTo>
                    <a:pt x="52" y="0"/>
                  </a:moveTo>
                  <a:lnTo>
                    <a:pt x="1" y="1"/>
                  </a:lnTo>
                  <a:lnTo>
                    <a:pt x="0" y="4"/>
                  </a:lnTo>
                  <a:lnTo>
                    <a:pt x="53" y="3"/>
                  </a:lnTo>
                  <a:lnTo>
                    <a:pt x="52" y="0"/>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8" name="Freeform 101"/>
            <p:cNvSpPr>
              <a:spLocks noChangeArrowheads="1"/>
            </p:cNvSpPr>
            <p:nvPr/>
          </p:nvSpPr>
          <p:spPr bwMode="auto">
            <a:xfrm>
              <a:off x="920" y="366"/>
              <a:ext cx="29" cy="5"/>
            </a:xfrm>
            <a:custGeom>
              <a:avLst/>
              <a:gdLst>
                <a:gd name="T0" fmla="*/ 57 w 58"/>
                <a:gd name="T1" fmla="*/ 0 h 10"/>
                <a:gd name="T2" fmla="*/ 1 w 58"/>
                <a:gd name="T3" fmla="*/ 2 h 10"/>
                <a:gd name="T4" fmla="*/ 0 w 58"/>
                <a:gd name="T5" fmla="*/ 10 h 10"/>
                <a:gd name="T6" fmla="*/ 58 w 58"/>
                <a:gd name="T7" fmla="*/ 8 h 10"/>
                <a:gd name="T8" fmla="*/ 57 w 58"/>
                <a:gd name="T9" fmla="*/ 0 h 10"/>
              </a:gdLst>
              <a:ahLst/>
              <a:cxnLst>
                <a:cxn ang="0">
                  <a:pos x="T0" y="T1"/>
                </a:cxn>
                <a:cxn ang="0">
                  <a:pos x="T2" y="T3"/>
                </a:cxn>
                <a:cxn ang="0">
                  <a:pos x="T4" y="T5"/>
                </a:cxn>
                <a:cxn ang="0">
                  <a:pos x="T6" y="T7"/>
                </a:cxn>
                <a:cxn ang="0">
                  <a:pos x="T8" y="T9"/>
                </a:cxn>
              </a:cxnLst>
              <a:rect l="0" t="0" r="r" b="b"/>
              <a:pathLst>
                <a:path w="58" h="10">
                  <a:moveTo>
                    <a:pt x="57" y="0"/>
                  </a:moveTo>
                  <a:lnTo>
                    <a:pt x="1" y="2"/>
                  </a:lnTo>
                  <a:lnTo>
                    <a:pt x="0" y="10"/>
                  </a:lnTo>
                  <a:lnTo>
                    <a:pt x="58" y="8"/>
                  </a:lnTo>
                  <a:lnTo>
                    <a:pt x="57" y="0"/>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79" name="Freeform 102"/>
            <p:cNvSpPr>
              <a:spLocks noChangeArrowheads="1"/>
            </p:cNvSpPr>
            <p:nvPr/>
          </p:nvSpPr>
          <p:spPr bwMode="auto">
            <a:xfrm>
              <a:off x="920" y="361"/>
              <a:ext cx="29" cy="3"/>
            </a:xfrm>
            <a:custGeom>
              <a:avLst/>
              <a:gdLst>
                <a:gd name="T0" fmla="*/ 57 w 57"/>
                <a:gd name="T1" fmla="*/ 0 h 6"/>
                <a:gd name="T2" fmla="*/ 1 w 57"/>
                <a:gd name="T3" fmla="*/ 2 h 6"/>
                <a:gd name="T4" fmla="*/ 0 w 57"/>
                <a:gd name="T5" fmla="*/ 6 h 6"/>
                <a:gd name="T6" fmla="*/ 57 w 57"/>
                <a:gd name="T7" fmla="*/ 4 h 6"/>
                <a:gd name="T8" fmla="*/ 57 w 57"/>
                <a:gd name="T9" fmla="*/ 0 h 6"/>
              </a:gdLst>
              <a:ahLst/>
              <a:cxnLst>
                <a:cxn ang="0">
                  <a:pos x="T0" y="T1"/>
                </a:cxn>
                <a:cxn ang="0">
                  <a:pos x="T2" y="T3"/>
                </a:cxn>
                <a:cxn ang="0">
                  <a:pos x="T4" y="T5"/>
                </a:cxn>
                <a:cxn ang="0">
                  <a:pos x="T6" y="T7"/>
                </a:cxn>
                <a:cxn ang="0">
                  <a:pos x="T8" y="T9"/>
                </a:cxn>
              </a:cxnLst>
              <a:rect l="0" t="0" r="r" b="b"/>
              <a:pathLst>
                <a:path w="57" h="6">
                  <a:moveTo>
                    <a:pt x="57" y="0"/>
                  </a:moveTo>
                  <a:lnTo>
                    <a:pt x="1" y="2"/>
                  </a:lnTo>
                  <a:lnTo>
                    <a:pt x="0" y="6"/>
                  </a:lnTo>
                  <a:lnTo>
                    <a:pt x="57" y="4"/>
                  </a:lnTo>
                  <a:lnTo>
                    <a:pt x="57" y="0"/>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80" name="Freeform 103"/>
            <p:cNvSpPr>
              <a:spLocks noChangeArrowheads="1"/>
            </p:cNvSpPr>
            <p:nvPr/>
          </p:nvSpPr>
          <p:spPr bwMode="auto">
            <a:xfrm>
              <a:off x="54" y="67"/>
              <a:ext cx="304" cy="444"/>
            </a:xfrm>
            <a:custGeom>
              <a:avLst/>
              <a:gdLst>
                <a:gd name="T0" fmla="*/ 555 w 607"/>
                <a:gd name="T1" fmla="*/ 391 h 888"/>
                <a:gd name="T2" fmla="*/ 469 w 607"/>
                <a:gd name="T3" fmla="*/ 434 h 888"/>
                <a:gd name="T4" fmla="*/ 390 w 607"/>
                <a:gd name="T5" fmla="*/ 553 h 888"/>
                <a:gd name="T6" fmla="*/ 345 w 607"/>
                <a:gd name="T7" fmla="*/ 800 h 888"/>
                <a:gd name="T8" fmla="*/ 308 w 607"/>
                <a:gd name="T9" fmla="*/ 818 h 888"/>
                <a:gd name="T10" fmla="*/ 299 w 607"/>
                <a:gd name="T11" fmla="*/ 663 h 888"/>
                <a:gd name="T12" fmla="*/ 243 w 607"/>
                <a:gd name="T13" fmla="*/ 506 h 888"/>
                <a:gd name="T14" fmla="*/ 108 w 607"/>
                <a:gd name="T15" fmla="*/ 376 h 888"/>
                <a:gd name="T16" fmla="*/ 23 w 607"/>
                <a:gd name="T17" fmla="*/ 336 h 888"/>
                <a:gd name="T18" fmla="*/ 91 w 607"/>
                <a:gd name="T19" fmla="*/ 359 h 888"/>
                <a:gd name="T20" fmla="*/ 173 w 607"/>
                <a:gd name="T21" fmla="*/ 409 h 888"/>
                <a:gd name="T22" fmla="*/ 254 w 607"/>
                <a:gd name="T23" fmla="*/ 498 h 888"/>
                <a:gd name="T24" fmla="*/ 282 w 607"/>
                <a:gd name="T25" fmla="*/ 534 h 888"/>
                <a:gd name="T26" fmla="*/ 266 w 607"/>
                <a:gd name="T27" fmla="*/ 437 h 888"/>
                <a:gd name="T28" fmla="*/ 229 w 607"/>
                <a:gd name="T29" fmla="*/ 306 h 888"/>
                <a:gd name="T30" fmla="*/ 153 w 607"/>
                <a:gd name="T31" fmla="*/ 160 h 888"/>
                <a:gd name="T32" fmla="*/ 141 w 607"/>
                <a:gd name="T33" fmla="*/ 131 h 888"/>
                <a:gd name="T34" fmla="*/ 196 w 607"/>
                <a:gd name="T35" fmla="*/ 217 h 888"/>
                <a:gd name="T36" fmla="*/ 212 w 607"/>
                <a:gd name="T37" fmla="*/ 208 h 888"/>
                <a:gd name="T38" fmla="*/ 188 w 607"/>
                <a:gd name="T39" fmla="*/ 83 h 888"/>
                <a:gd name="T40" fmla="*/ 189 w 607"/>
                <a:gd name="T41" fmla="*/ 74 h 888"/>
                <a:gd name="T42" fmla="*/ 219 w 607"/>
                <a:gd name="T43" fmla="*/ 192 h 888"/>
                <a:gd name="T44" fmla="*/ 247 w 607"/>
                <a:gd name="T45" fmla="*/ 315 h 888"/>
                <a:gd name="T46" fmla="*/ 309 w 607"/>
                <a:gd name="T47" fmla="*/ 529 h 888"/>
                <a:gd name="T48" fmla="*/ 342 w 607"/>
                <a:gd name="T49" fmla="*/ 581 h 888"/>
                <a:gd name="T50" fmla="*/ 365 w 607"/>
                <a:gd name="T51" fmla="*/ 387 h 888"/>
                <a:gd name="T52" fmla="*/ 332 w 607"/>
                <a:gd name="T53" fmla="*/ 168 h 888"/>
                <a:gd name="T54" fmla="*/ 290 w 607"/>
                <a:gd name="T55" fmla="*/ 35 h 888"/>
                <a:gd name="T56" fmla="*/ 294 w 607"/>
                <a:gd name="T57" fmla="*/ 39 h 888"/>
                <a:gd name="T58" fmla="*/ 350 w 607"/>
                <a:gd name="T59" fmla="*/ 200 h 888"/>
                <a:gd name="T60" fmla="*/ 390 w 607"/>
                <a:gd name="T61" fmla="*/ 236 h 888"/>
                <a:gd name="T62" fmla="*/ 459 w 607"/>
                <a:gd name="T63" fmla="*/ 116 h 888"/>
                <a:gd name="T64" fmla="*/ 462 w 607"/>
                <a:gd name="T65" fmla="*/ 116 h 888"/>
                <a:gd name="T66" fmla="*/ 391 w 607"/>
                <a:gd name="T67" fmla="*/ 261 h 888"/>
                <a:gd name="T68" fmla="*/ 378 w 607"/>
                <a:gd name="T69" fmla="*/ 364 h 888"/>
                <a:gd name="T70" fmla="*/ 428 w 607"/>
                <a:gd name="T71" fmla="*/ 366 h 888"/>
                <a:gd name="T72" fmla="*/ 501 w 607"/>
                <a:gd name="T73" fmla="*/ 214 h 888"/>
                <a:gd name="T74" fmla="*/ 512 w 607"/>
                <a:gd name="T75" fmla="*/ 172 h 888"/>
                <a:gd name="T76" fmla="*/ 525 w 607"/>
                <a:gd name="T77" fmla="*/ 226 h 888"/>
                <a:gd name="T78" fmla="*/ 562 w 607"/>
                <a:gd name="T79" fmla="*/ 145 h 888"/>
                <a:gd name="T80" fmla="*/ 566 w 607"/>
                <a:gd name="T81" fmla="*/ 149 h 888"/>
                <a:gd name="T82" fmla="*/ 529 w 607"/>
                <a:gd name="T83" fmla="*/ 235 h 888"/>
                <a:gd name="T84" fmla="*/ 482 w 607"/>
                <a:gd name="T85" fmla="*/ 302 h 888"/>
                <a:gd name="T86" fmla="*/ 448 w 607"/>
                <a:gd name="T87" fmla="*/ 362 h 888"/>
                <a:gd name="T88" fmla="*/ 415 w 607"/>
                <a:gd name="T89" fmla="*/ 398 h 888"/>
                <a:gd name="T90" fmla="*/ 381 w 607"/>
                <a:gd name="T91" fmla="*/ 464 h 888"/>
                <a:gd name="T92" fmla="*/ 387 w 607"/>
                <a:gd name="T93" fmla="*/ 503 h 888"/>
                <a:gd name="T94" fmla="*/ 434 w 607"/>
                <a:gd name="T95" fmla="*/ 440 h 888"/>
                <a:gd name="T96" fmla="*/ 475 w 607"/>
                <a:gd name="T97" fmla="*/ 380 h 888"/>
                <a:gd name="T98" fmla="*/ 478 w 607"/>
                <a:gd name="T99" fmla="*/ 388 h 888"/>
                <a:gd name="T100" fmla="*/ 502 w 607"/>
                <a:gd name="T101" fmla="*/ 398 h 888"/>
                <a:gd name="T102" fmla="*/ 577 w 607"/>
                <a:gd name="T103" fmla="*/ 38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888">
                  <a:moveTo>
                    <a:pt x="607" y="380"/>
                  </a:moveTo>
                  <a:lnTo>
                    <a:pt x="592" y="383"/>
                  </a:lnTo>
                  <a:lnTo>
                    <a:pt x="575" y="388"/>
                  </a:lnTo>
                  <a:lnTo>
                    <a:pt x="555" y="391"/>
                  </a:lnTo>
                  <a:lnTo>
                    <a:pt x="535" y="398"/>
                  </a:lnTo>
                  <a:lnTo>
                    <a:pt x="514" y="406"/>
                  </a:lnTo>
                  <a:lnTo>
                    <a:pt x="492" y="418"/>
                  </a:lnTo>
                  <a:lnTo>
                    <a:pt x="469" y="434"/>
                  </a:lnTo>
                  <a:lnTo>
                    <a:pt x="447" y="455"/>
                  </a:lnTo>
                  <a:lnTo>
                    <a:pt x="426" y="480"/>
                  </a:lnTo>
                  <a:lnTo>
                    <a:pt x="407" y="513"/>
                  </a:lnTo>
                  <a:lnTo>
                    <a:pt x="390" y="553"/>
                  </a:lnTo>
                  <a:lnTo>
                    <a:pt x="373" y="601"/>
                  </a:lnTo>
                  <a:lnTo>
                    <a:pt x="361" y="657"/>
                  </a:lnTo>
                  <a:lnTo>
                    <a:pt x="350" y="724"/>
                  </a:lnTo>
                  <a:lnTo>
                    <a:pt x="345" y="800"/>
                  </a:lnTo>
                  <a:lnTo>
                    <a:pt x="342" y="888"/>
                  </a:lnTo>
                  <a:lnTo>
                    <a:pt x="308" y="888"/>
                  </a:lnTo>
                  <a:lnTo>
                    <a:pt x="308" y="855"/>
                  </a:lnTo>
                  <a:lnTo>
                    <a:pt x="308" y="818"/>
                  </a:lnTo>
                  <a:lnTo>
                    <a:pt x="308" y="781"/>
                  </a:lnTo>
                  <a:lnTo>
                    <a:pt x="307" y="742"/>
                  </a:lnTo>
                  <a:lnTo>
                    <a:pt x="303" y="703"/>
                  </a:lnTo>
                  <a:lnTo>
                    <a:pt x="299" y="663"/>
                  </a:lnTo>
                  <a:lnTo>
                    <a:pt x="290" y="623"/>
                  </a:lnTo>
                  <a:lnTo>
                    <a:pt x="279" y="582"/>
                  </a:lnTo>
                  <a:lnTo>
                    <a:pt x="264" y="543"/>
                  </a:lnTo>
                  <a:lnTo>
                    <a:pt x="243" y="506"/>
                  </a:lnTo>
                  <a:lnTo>
                    <a:pt x="219" y="471"/>
                  </a:lnTo>
                  <a:lnTo>
                    <a:pt x="189" y="436"/>
                  </a:lnTo>
                  <a:lnTo>
                    <a:pt x="152" y="405"/>
                  </a:lnTo>
                  <a:lnTo>
                    <a:pt x="108" y="376"/>
                  </a:lnTo>
                  <a:lnTo>
                    <a:pt x="59" y="351"/>
                  </a:lnTo>
                  <a:lnTo>
                    <a:pt x="0" y="330"/>
                  </a:lnTo>
                  <a:lnTo>
                    <a:pt x="11" y="333"/>
                  </a:lnTo>
                  <a:lnTo>
                    <a:pt x="23" y="336"/>
                  </a:lnTo>
                  <a:lnTo>
                    <a:pt x="37" y="340"/>
                  </a:lnTo>
                  <a:lnTo>
                    <a:pt x="54" y="344"/>
                  </a:lnTo>
                  <a:lnTo>
                    <a:pt x="72" y="351"/>
                  </a:lnTo>
                  <a:lnTo>
                    <a:pt x="91" y="359"/>
                  </a:lnTo>
                  <a:lnTo>
                    <a:pt x="111" y="368"/>
                  </a:lnTo>
                  <a:lnTo>
                    <a:pt x="131" y="379"/>
                  </a:lnTo>
                  <a:lnTo>
                    <a:pt x="152" y="393"/>
                  </a:lnTo>
                  <a:lnTo>
                    <a:pt x="173" y="409"/>
                  </a:lnTo>
                  <a:lnTo>
                    <a:pt x="194" y="427"/>
                  </a:lnTo>
                  <a:lnTo>
                    <a:pt x="214" y="448"/>
                  </a:lnTo>
                  <a:lnTo>
                    <a:pt x="234" y="472"/>
                  </a:lnTo>
                  <a:lnTo>
                    <a:pt x="254" y="498"/>
                  </a:lnTo>
                  <a:lnTo>
                    <a:pt x="271" y="528"/>
                  </a:lnTo>
                  <a:lnTo>
                    <a:pt x="287" y="563"/>
                  </a:lnTo>
                  <a:lnTo>
                    <a:pt x="285" y="550"/>
                  </a:lnTo>
                  <a:lnTo>
                    <a:pt x="282" y="534"/>
                  </a:lnTo>
                  <a:lnTo>
                    <a:pt x="280" y="515"/>
                  </a:lnTo>
                  <a:lnTo>
                    <a:pt x="277" y="492"/>
                  </a:lnTo>
                  <a:lnTo>
                    <a:pt x="272" y="465"/>
                  </a:lnTo>
                  <a:lnTo>
                    <a:pt x="266" y="437"/>
                  </a:lnTo>
                  <a:lnTo>
                    <a:pt x="261" y="408"/>
                  </a:lnTo>
                  <a:lnTo>
                    <a:pt x="251" y="375"/>
                  </a:lnTo>
                  <a:lnTo>
                    <a:pt x="241" y="342"/>
                  </a:lnTo>
                  <a:lnTo>
                    <a:pt x="229" y="306"/>
                  </a:lnTo>
                  <a:lnTo>
                    <a:pt x="214" y="271"/>
                  </a:lnTo>
                  <a:lnTo>
                    <a:pt x="197" y="235"/>
                  </a:lnTo>
                  <a:lnTo>
                    <a:pt x="176" y="197"/>
                  </a:lnTo>
                  <a:lnTo>
                    <a:pt x="153" y="160"/>
                  </a:lnTo>
                  <a:lnTo>
                    <a:pt x="127" y="123"/>
                  </a:lnTo>
                  <a:lnTo>
                    <a:pt x="97" y="88"/>
                  </a:lnTo>
                  <a:lnTo>
                    <a:pt x="121" y="110"/>
                  </a:lnTo>
                  <a:lnTo>
                    <a:pt x="141" y="131"/>
                  </a:lnTo>
                  <a:lnTo>
                    <a:pt x="158" y="153"/>
                  </a:lnTo>
                  <a:lnTo>
                    <a:pt x="173" y="175"/>
                  </a:lnTo>
                  <a:lnTo>
                    <a:pt x="186" y="197"/>
                  </a:lnTo>
                  <a:lnTo>
                    <a:pt x="196" y="217"/>
                  </a:lnTo>
                  <a:lnTo>
                    <a:pt x="206" y="235"/>
                  </a:lnTo>
                  <a:lnTo>
                    <a:pt x="214" y="251"/>
                  </a:lnTo>
                  <a:lnTo>
                    <a:pt x="214" y="234"/>
                  </a:lnTo>
                  <a:lnTo>
                    <a:pt x="212" y="208"/>
                  </a:lnTo>
                  <a:lnTo>
                    <a:pt x="209" y="180"/>
                  </a:lnTo>
                  <a:lnTo>
                    <a:pt x="203" y="146"/>
                  </a:lnTo>
                  <a:lnTo>
                    <a:pt x="196" y="114"/>
                  </a:lnTo>
                  <a:lnTo>
                    <a:pt x="188" y="83"/>
                  </a:lnTo>
                  <a:lnTo>
                    <a:pt x="178" y="58"/>
                  </a:lnTo>
                  <a:lnTo>
                    <a:pt x="167" y="38"/>
                  </a:lnTo>
                  <a:lnTo>
                    <a:pt x="179" y="53"/>
                  </a:lnTo>
                  <a:lnTo>
                    <a:pt x="189" y="74"/>
                  </a:lnTo>
                  <a:lnTo>
                    <a:pt x="198" y="98"/>
                  </a:lnTo>
                  <a:lnTo>
                    <a:pt x="206" y="127"/>
                  </a:lnTo>
                  <a:lnTo>
                    <a:pt x="213" y="159"/>
                  </a:lnTo>
                  <a:lnTo>
                    <a:pt x="219" y="192"/>
                  </a:lnTo>
                  <a:lnTo>
                    <a:pt x="222" y="228"/>
                  </a:lnTo>
                  <a:lnTo>
                    <a:pt x="225" y="264"/>
                  </a:lnTo>
                  <a:lnTo>
                    <a:pt x="234" y="283"/>
                  </a:lnTo>
                  <a:lnTo>
                    <a:pt x="247" y="315"/>
                  </a:lnTo>
                  <a:lnTo>
                    <a:pt x="263" y="359"/>
                  </a:lnTo>
                  <a:lnTo>
                    <a:pt x="279" y="411"/>
                  </a:lnTo>
                  <a:lnTo>
                    <a:pt x="295" y="469"/>
                  </a:lnTo>
                  <a:lnTo>
                    <a:pt x="309" y="529"/>
                  </a:lnTo>
                  <a:lnTo>
                    <a:pt x="319" y="590"/>
                  </a:lnTo>
                  <a:lnTo>
                    <a:pt x="325" y="650"/>
                  </a:lnTo>
                  <a:lnTo>
                    <a:pt x="333" y="618"/>
                  </a:lnTo>
                  <a:lnTo>
                    <a:pt x="342" y="581"/>
                  </a:lnTo>
                  <a:lnTo>
                    <a:pt x="352" y="539"/>
                  </a:lnTo>
                  <a:lnTo>
                    <a:pt x="358" y="492"/>
                  </a:lnTo>
                  <a:lnTo>
                    <a:pt x="364" y="441"/>
                  </a:lnTo>
                  <a:lnTo>
                    <a:pt x="365" y="387"/>
                  </a:lnTo>
                  <a:lnTo>
                    <a:pt x="363" y="330"/>
                  </a:lnTo>
                  <a:lnTo>
                    <a:pt x="355" y="272"/>
                  </a:lnTo>
                  <a:lnTo>
                    <a:pt x="343" y="217"/>
                  </a:lnTo>
                  <a:lnTo>
                    <a:pt x="332" y="168"/>
                  </a:lnTo>
                  <a:lnTo>
                    <a:pt x="322" y="126"/>
                  </a:lnTo>
                  <a:lnTo>
                    <a:pt x="310" y="90"/>
                  </a:lnTo>
                  <a:lnTo>
                    <a:pt x="300" y="60"/>
                  </a:lnTo>
                  <a:lnTo>
                    <a:pt x="290" y="35"/>
                  </a:lnTo>
                  <a:lnTo>
                    <a:pt x="282" y="15"/>
                  </a:lnTo>
                  <a:lnTo>
                    <a:pt x="274" y="0"/>
                  </a:lnTo>
                  <a:lnTo>
                    <a:pt x="282" y="15"/>
                  </a:lnTo>
                  <a:lnTo>
                    <a:pt x="294" y="39"/>
                  </a:lnTo>
                  <a:lnTo>
                    <a:pt x="309" y="73"/>
                  </a:lnTo>
                  <a:lnTo>
                    <a:pt x="324" y="112"/>
                  </a:lnTo>
                  <a:lnTo>
                    <a:pt x="338" y="156"/>
                  </a:lnTo>
                  <a:lnTo>
                    <a:pt x="350" y="200"/>
                  </a:lnTo>
                  <a:lnTo>
                    <a:pt x="360" y="245"/>
                  </a:lnTo>
                  <a:lnTo>
                    <a:pt x="365" y="289"/>
                  </a:lnTo>
                  <a:lnTo>
                    <a:pt x="376" y="264"/>
                  </a:lnTo>
                  <a:lnTo>
                    <a:pt x="390" y="236"/>
                  </a:lnTo>
                  <a:lnTo>
                    <a:pt x="408" y="206"/>
                  </a:lnTo>
                  <a:lnTo>
                    <a:pt x="426" y="176"/>
                  </a:lnTo>
                  <a:lnTo>
                    <a:pt x="444" y="145"/>
                  </a:lnTo>
                  <a:lnTo>
                    <a:pt x="459" y="116"/>
                  </a:lnTo>
                  <a:lnTo>
                    <a:pt x="468" y="89"/>
                  </a:lnTo>
                  <a:lnTo>
                    <a:pt x="471" y="64"/>
                  </a:lnTo>
                  <a:lnTo>
                    <a:pt x="471" y="87"/>
                  </a:lnTo>
                  <a:lnTo>
                    <a:pt x="462" y="116"/>
                  </a:lnTo>
                  <a:lnTo>
                    <a:pt x="447" y="152"/>
                  </a:lnTo>
                  <a:lnTo>
                    <a:pt x="429" y="190"/>
                  </a:lnTo>
                  <a:lnTo>
                    <a:pt x="409" y="228"/>
                  </a:lnTo>
                  <a:lnTo>
                    <a:pt x="391" y="261"/>
                  </a:lnTo>
                  <a:lnTo>
                    <a:pt x="377" y="290"/>
                  </a:lnTo>
                  <a:lnTo>
                    <a:pt x="371" y="310"/>
                  </a:lnTo>
                  <a:lnTo>
                    <a:pt x="375" y="336"/>
                  </a:lnTo>
                  <a:lnTo>
                    <a:pt x="378" y="364"/>
                  </a:lnTo>
                  <a:lnTo>
                    <a:pt x="381" y="390"/>
                  </a:lnTo>
                  <a:lnTo>
                    <a:pt x="383" y="414"/>
                  </a:lnTo>
                  <a:lnTo>
                    <a:pt x="405" y="393"/>
                  </a:lnTo>
                  <a:lnTo>
                    <a:pt x="428" y="366"/>
                  </a:lnTo>
                  <a:lnTo>
                    <a:pt x="451" y="335"/>
                  </a:lnTo>
                  <a:lnTo>
                    <a:pt x="471" y="299"/>
                  </a:lnTo>
                  <a:lnTo>
                    <a:pt x="489" y="259"/>
                  </a:lnTo>
                  <a:lnTo>
                    <a:pt x="501" y="214"/>
                  </a:lnTo>
                  <a:lnTo>
                    <a:pt x="507" y="164"/>
                  </a:lnTo>
                  <a:lnTo>
                    <a:pt x="504" y="108"/>
                  </a:lnTo>
                  <a:lnTo>
                    <a:pt x="509" y="135"/>
                  </a:lnTo>
                  <a:lnTo>
                    <a:pt x="512" y="172"/>
                  </a:lnTo>
                  <a:lnTo>
                    <a:pt x="508" y="213"/>
                  </a:lnTo>
                  <a:lnTo>
                    <a:pt x="501" y="253"/>
                  </a:lnTo>
                  <a:lnTo>
                    <a:pt x="514" y="242"/>
                  </a:lnTo>
                  <a:lnTo>
                    <a:pt x="525" y="226"/>
                  </a:lnTo>
                  <a:lnTo>
                    <a:pt x="537" y="206"/>
                  </a:lnTo>
                  <a:lnTo>
                    <a:pt x="547" y="185"/>
                  </a:lnTo>
                  <a:lnTo>
                    <a:pt x="555" y="165"/>
                  </a:lnTo>
                  <a:lnTo>
                    <a:pt x="562" y="145"/>
                  </a:lnTo>
                  <a:lnTo>
                    <a:pt x="567" y="129"/>
                  </a:lnTo>
                  <a:lnTo>
                    <a:pt x="569" y="116"/>
                  </a:lnTo>
                  <a:lnTo>
                    <a:pt x="569" y="130"/>
                  </a:lnTo>
                  <a:lnTo>
                    <a:pt x="566" y="149"/>
                  </a:lnTo>
                  <a:lnTo>
                    <a:pt x="561" y="169"/>
                  </a:lnTo>
                  <a:lnTo>
                    <a:pt x="553" y="191"/>
                  </a:lnTo>
                  <a:lnTo>
                    <a:pt x="543" y="214"/>
                  </a:lnTo>
                  <a:lnTo>
                    <a:pt x="529" y="235"/>
                  </a:lnTo>
                  <a:lnTo>
                    <a:pt x="513" y="255"/>
                  </a:lnTo>
                  <a:lnTo>
                    <a:pt x="494" y="269"/>
                  </a:lnTo>
                  <a:lnTo>
                    <a:pt x="489" y="286"/>
                  </a:lnTo>
                  <a:lnTo>
                    <a:pt x="482" y="302"/>
                  </a:lnTo>
                  <a:lnTo>
                    <a:pt x="474" y="319"/>
                  </a:lnTo>
                  <a:lnTo>
                    <a:pt x="466" y="334"/>
                  </a:lnTo>
                  <a:lnTo>
                    <a:pt x="456" y="349"/>
                  </a:lnTo>
                  <a:lnTo>
                    <a:pt x="448" y="362"/>
                  </a:lnTo>
                  <a:lnTo>
                    <a:pt x="439" y="373"/>
                  </a:lnTo>
                  <a:lnTo>
                    <a:pt x="431" y="382"/>
                  </a:lnTo>
                  <a:lnTo>
                    <a:pt x="423" y="390"/>
                  </a:lnTo>
                  <a:lnTo>
                    <a:pt x="415" y="398"/>
                  </a:lnTo>
                  <a:lnTo>
                    <a:pt x="406" y="408"/>
                  </a:lnTo>
                  <a:lnTo>
                    <a:pt x="398" y="421"/>
                  </a:lnTo>
                  <a:lnTo>
                    <a:pt x="390" y="439"/>
                  </a:lnTo>
                  <a:lnTo>
                    <a:pt x="381" y="464"/>
                  </a:lnTo>
                  <a:lnTo>
                    <a:pt x="376" y="496"/>
                  </a:lnTo>
                  <a:lnTo>
                    <a:pt x="370" y="538"/>
                  </a:lnTo>
                  <a:lnTo>
                    <a:pt x="377" y="521"/>
                  </a:lnTo>
                  <a:lnTo>
                    <a:pt x="387" y="503"/>
                  </a:lnTo>
                  <a:lnTo>
                    <a:pt x="399" y="486"/>
                  </a:lnTo>
                  <a:lnTo>
                    <a:pt x="411" y="469"/>
                  </a:lnTo>
                  <a:lnTo>
                    <a:pt x="423" y="454"/>
                  </a:lnTo>
                  <a:lnTo>
                    <a:pt x="434" y="440"/>
                  </a:lnTo>
                  <a:lnTo>
                    <a:pt x="445" y="429"/>
                  </a:lnTo>
                  <a:lnTo>
                    <a:pt x="453" y="422"/>
                  </a:lnTo>
                  <a:lnTo>
                    <a:pt x="463" y="405"/>
                  </a:lnTo>
                  <a:lnTo>
                    <a:pt x="475" y="380"/>
                  </a:lnTo>
                  <a:lnTo>
                    <a:pt x="483" y="358"/>
                  </a:lnTo>
                  <a:lnTo>
                    <a:pt x="486" y="349"/>
                  </a:lnTo>
                  <a:lnTo>
                    <a:pt x="484" y="366"/>
                  </a:lnTo>
                  <a:lnTo>
                    <a:pt x="478" y="388"/>
                  </a:lnTo>
                  <a:lnTo>
                    <a:pt x="471" y="406"/>
                  </a:lnTo>
                  <a:lnTo>
                    <a:pt x="469" y="414"/>
                  </a:lnTo>
                  <a:lnTo>
                    <a:pt x="485" y="406"/>
                  </a:lnTo>
                  <a:lnTo>
                    <a:pt x="502" y="398"/>
                  </a:lnTo>
                  <a:lnTo>
                    <a:pt x="522" y="391"/>
                  </a:lnTo>
                  <a:lnTo>
                    <a:pt x="540" y="387"/>
                  </a:lnTo>
                  <a:lnTo>
                    <a:pt x="560" y="383"/>
                  </a:lnTo>
                  <a:lnTo>
                    <a:pt x="577" y="380"/>
                  </a:lnTo>
                  <a:lnTo>
                    <a:pt x="593" y="380"/>
                  </a:lnTo>
                  <a:lnTo>
                    <a:pt x="607" y="380"/>
                  </a:lnTo>
                  <a:close/>
                </a:path>
              </a:pathLst>
            </a:custGeom>
            <a:solidFill>
              <a:srgbClr val="0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81" name="Freeform 104"/>
            <p:cNvSpPr>
              <a:spLocks noChangeArrowheads="1"/>
            </p:cNvSpPr>
            <p:nvPr/>
          </p:nvSpPr>
          <p:spPr bwMode="auto">
            <a:xfrm>
              <a:off x="3" y="6"/>
              <a:ext cx="408" cy="298"/>
            </a:xfrm>
            <a:custGeom>
              <a:avLst/>
              <a:gdLst>
                <a:gd name="T0" fmla="*/ 510 w 814"/>
                <a:gd name="T1" fmla="*/ 51 h 595"/>
                <a:gd name="T2" fmla="*/ 455 w 814"/>
                <a:gd name="T3" fmla="*/ 5 h 595"/>
                <a:gd name="T4" fmla="*/ 371 w 814"/>
                <a:gd name="T5" fmla="*/ 14 h 595"/>
                <a:gd name="T6" fmla="*/ 309 w 814"/>
                <a:gd name="T7" fmla="*/ 73 h 595"/>
                <a:gd name="T8" fmla="*/ 292 w 814"/>
                <a:gd name="T9" fmla="*/ 142 h 595"/>
                <a:gd name="T10" fmla="*/ 302 w 814"/>
                <a:gd name="T11" fmla="*/ 188 h 595"/>
                <a:gd name="T12" fmla="*/ 282 w 814"/>
                <a:gd name="T13" fmla="*/ 195 h 595"/>
                <a:gd name="T14" fmla="*/ 270 w 814"/>
                <a:gd name="T15" fmla="*/ 211 h 595"/>
                <a:gd name="T16" fmla="*/ 261 w 814"/>
                <a:gd name="T17" fmla="*/ 191 h 595"/>
                <a:gd name="T18" fmla="*/ 269 w 814"/>
                <a:gd name="T19" fmla="*/ 167 h 595"/>
                <a:gd name="T20" fmla="*/ 270 w 814"/>
                <a:gd name="T21" fmla="*/ 102 h 595"/>
                <a:gd name="T22" fmla="*/ 197 w 814"/>
                <a:gd name="T23" fmla="*/ 76 h 595"/>
                <a:gd name="T24" fmla="*/ 103 w 814"/>
                <a:gd name="T25" fmla="*/ 160 h 595"/>
                <a:gd name="T26" fmla="*/ 112 w 814"/>
                <a:gd name="T27" fmla="*/ 223 h 595"/>
                <a:gd name="T28" fmla="*/ 167 w 814"/>
                <a:gd name="T29" fmla="*/ 248 h 595"/>
                <a:gd name="T30" fmla="*/ 146 w 814"/>
                <a:gd name="T31" fmla="*/ 301 h 595"/>
                <a:gd name="T32" fmla="*/ 115 w 814"/>
                <a:gd name="T33" fmla="*/ 241 h 595"/>
                <a:gd name="T34" fmla="*/ 53 w 814"/>
                <a:gd name="T35" fmla="*/ 241 h 595"/>
                <a:gd name="T36" fmla="*/ 47 w 814"/>
                <a:gd name="T37" fmla="*/ 336 h 595"/>
                <a:gd name="T38" fmla="*/ 8 w 814"/>
                <a:gd name="T39" fmla="*/ 334 h 595"/>
                <a:gd name="T40" fmla="*/ 11 w 814"/>
                <a:gd name="T41" fmla="*/ 398 h 595"/>
                <a:gd name="T42" fmla="*/ 71 w 814"/>
                <a:gd name="T43" fmla="*/ 465 h 595"/>
                <a:gd name="T44" fmla="*/ 59 w 814"/>
                <a:gd name="T45" fmla="*/ 486 h 595"/>
                <a:gd name="T46" fmla="*/ 61 w 814"/>
                <a:gd name="T47" fmla="*/ 520 h 595"/>
                <a:gd name="T48" fmla="*/ 88 w 814"/>
                <a:gd name="T49" fmla="*/ 557 h 595"/>
                <a:gd name="T50" fmla="*/ 154 w 814"/>
                <a:gd name="T51" fmla="*/ 584 h 595"/>
                <a:gd name="T52" fmla="*/ 268 w 814"/>
                <a:gd name="T53" fmla="*/ 587 h 595"/>
                <a:gd name="T54" fmla="*/ 349 w 814"/>
                <a:gd name="T55" fmla="*/ 567 h 595"/>
                <a:gd name="T56" fmla="*/ 370 w 814"/>
                <a:gd name="T57" fmla="*/ 534 h 595"/>
                <a:gd name="T58" fmla="*/ 375 w 814"/>
                <a:gd name="T59" fmla="*/ 509 h 595"/>
                <a:gd name="T60" fmla="*/ 425 w 814"/>
                <a:gd name="T61" fmla="*/ 503 h 595"/>
                <a:gd name="T62" fmla="*/ 470 w 814"/>
                <a:gd name="T63" fmla="*/ 473 h 595"/>
                <a:gd name="T64" fmla="*/ 476 w 814"/>
                <a:gd name="T65" fmla="*/ 478 h 595"/>
                <a:gd name="T66" fmla="*/ 482 w 814"/>
                <a:gd name="T67" fmla="*/ 500 h 595"/>
                <a:gd name="T68" fmla="*/ 507 w 814"/>
                <a:gd name="T69" fmla="*/ 515 h 595"/>
                <a:gd name="T70" fmla="*/ 492 w 814"/>
                <a:gd name="T71" fmla="*/ 555 h 595"/>
                <a:gd name="T72" fmla="*/ 527 w 814"/>
                <a:gd name="T73" fmla="*/ 586 h 595"/>
                <a:gd name="T74" fmla="*/ 600 w 814"/>
                <a:gd name="T75" fmla="*/ 594 h 595"/>
                <a:gd name="T76" fmla="*/ 691 w 814"/>
                <a:gd name="T77" fmla="*/ 567 h 595"/>
                <a:gd name="T78" fmla="*/ 762 w 814"/>
                <a:gd name="T79" fmla="*/ 516 h 595"/>
                <a:gd name="T80" fmla="*/ 805 w 814"/>
                <a:gd name="T81" fmla="*/ 454 h 595"/>
                <a:gd name="T82" fmla="*/ 811 w 814"/>
                <a:gd name="T83" fmla="*/ 400 h 595"/>
                <a:gd name="T84" fmla="*/ 771 w 814"/>
                <a:gd name="T85" fmla="*/ 366 h 595"/>
                <a:gd name="T86" fmla="*/ 785 w 814"/>
                <a:gd name="T87" fmla="*/ 303 h 595"/>
                <a:gd name="T88" fmla="*/ 754 w 814"/>
                <a:gd name="T89" fmla="*/ 245 h 595"/>
                <a:gd name="T90" fmla="*/ 708 w 814"/>
                <a:gd name="T91" fmla="*/ 243 h 595"/>
                <a:gd name="T92" fmla="*/ 688 w 814"/>
                <a:gd name="T93" fmla="*/ 223 h 595"/>
                <a:gd name="T94" fmla="*/ 659 w 814"/>
                <a:gd name="T95" fmla="*/ 221 h 595"/>
                <a:gd name="T96" fmla="*/ 692 w 814"/>
                <a:gd name="T97" fmla="*/ 192 h 595"/>
                <a:gd name="T98" fmla="*/ 692 w 814"/>
                <a:gd name="T99" fmla="*/ 144 h 595"/>
                <a:gd name="T100" fmla="*/ 638 w 814"/>
                <a:gd name="T101" fmla="*/ 137 h 595"/>
                <a:gd name="T102" fmla="*/ 661 w 814"/>
                <a:gd name="T103" fmla="*/ 106 h 595"/>
                <a:gd name="T104" fmla="*/ 648 w 814"/>
                <a:gd name="T105" fmla="*/ 75 h 595"/>
                <a:gd name="T106" fmla="*/ 612 w 814"/>
                <a:gd name="T107" fmla="*/ 57 h 595"/>
                <a:gd name="T108" fmla="*/ 565 w 814"/>
                <a:gd name="T109" fmla="*/ 64 h 595"/>
                <a:gd name="T110" fmla="*/ 523 w 814"/>
                <a:gd name="T111" fmla="*/ 111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14" h="595">
                  <a:moveTo>
                    <a:pt x="507" y="99"/>
                  </a:moveTo>
                  <a:lnTo>
                    <a:pt x="514" y="74"/>
                  </a:lnTo>
                  <a:lnTo>
                    <a:pt x="510" y="51"/>
                  </a:lnTo>
                  <a:lnTo>
                    <a:pt x="497" y="31"/>
                  </a:lnTo>
                  <a:lnTo>
                    <a:pt x="479" y="15"/>
                  </a:lnTo>
                  <a:lnTo>
                    <a:pt x="455" y="5"/>
                  </a:lnTo>
                  <a:lnTo>
                    <a:pt x="427" y="0"/>
                  </a:lnTo>
                  <a:lnTo>
                    <a:pt x="398" y="3"/>
                  </a:lnTo>
                  <a:lnTo>
                    <a:pt x="371" y="14"/>
                  </a:lnTo>
                  <a:lnTo>
                    <a:pt x="345" y="31"/>
                  </a:lnTo>
                  <a:lnTo>
                    <a:pt x="325" y="51"/>
                  </a:lnTo>
                  <a:lnTo>
                    <a:pt x="309" y="73"/>
                  </a:lnTo>
                  <a:lnTo>
                    <a:pt x="298" y="95"/>
                  </a:lnTo>
                  <a:lnTo>
                    <a:pt x="292" y="119"/>
                  </a:lnTo>
                  <a:lnTo>
                    <a:pt x="292" y="142"/>
                  </a:lnTo>
                  <a:lnTo>
                    <a:pt x="298" y="165"/>
                  </a:lnTo>
                  <a:lnTo>
                    <a:pt x="311" y="188"/>
                  </a:lnTo>
                  <a:lnTo>
                    <a:pt x="302" y="188"/>
                  </a:lnTo>
                  <a:lnTo>
                    <a:pt x="295" y="190"/>
                  </a:lnTo>
                  <a:lnTo>
                    <a:pt x="288" y="191"/>
                  </a:lnTo>
                  <a:lnTo>
                    <a:pt x="282" y="195"/>
                  </a:lnTo>
                  <a:lnTo>
                    <a:pt x="277" y="199"/>
                  </a:lnTo>
                  <a:lnTo>
                    <a:pt x="273" y="204"/>
                  </a:lnTo>
                  <a:lnTo>
                    <a:pt x="270" y="211"/>
                  </a:lnTo>
                  <a:lnTo>
                    <a:pt x="268" y="218"/>
                  </a:lnTo>
                  <a:lnTo>
                    <a:pt x="264" y="204"/>
                  </a:lnTo>
                  <a:lnTo>
                    <a:pt x="261" y="191"/>
                  </a:lnTo>
                  <a:lnTo>
                    <a:pt x="258" y="182"/>
                  </a:lnTo>
                  <a:lnTo>
                    <a:pt x="251" y="175"/>
                  </a:lnTo>
                  <a:lnTo>
                    <a:pt x="269" y="167"/>
                  </a:lnTo>
                  <a:lnTo>
                    <a:pt x="277" y="149"/>
                  </a:lnTo>
                  <a:lnTo>
                    <a:pt x="279" y="126"/>
                  </a:lnTo>
                  <a:lnTo>
                    <a:pt x="270" y="102"/>
                  </a:lnTo>
                  <a:lnTo>
                    <a:pt x="253" y="83"/>
                  </a:lnTo>
                  <a:lnTo>
                    <a:pt x="229" y="73"/>
                  </a:lnTo>
                  <a:lnTo>
                    <a:pt x="197" y="76"/>
                  </a:lnTo>
                  <a:lnTo>
                    <a:pt x="158" y="99"/>
                  </a:lnTo>
                  <a:lnTo>
                    <a:pt x="123" y="131"/>
                  </a:lnTo>
                  <a:lnTo>
                    <a:pt x="103" y="160"/>
                  </a:lnTo>
                  <a:lnTo>
                    <a:pt x="97" y="186"/>
                  </a:lnTo>
                  <a:lnTo>
                    <a:pt x="100" y="206"/>
                  </a:lnTo>
                  <a:lnTo>
                    <a:pt x="112" y="223"/>
                  </a:lnTo>
                  <a:lnTo>
                    <a:pt x="128" y="237"/>
                  </a:lnTo>
                  <a:lnTo>
                    <a:pt x="147" y="245"/>
                  </a:lnTo>
                  <a:lnTo>
                    <a:pt x="167" y="248"/>
                  </a:lnTo>
                  <a:lnTo>
                    <a:pt x="158" y="263"/>
                  </a:lnTo>
                  <a:lnTo>
                    <a:pt x="151" y="280"/>
                  </a:lnTo>
                  <a:lnTo>
                    <a:pt x="146" y="301"/>
                  </a:lnTo>
                  <a:lnTo>
                    <a:pt x="145" y="320"/>
                  </a:lnTo>
                  <a:lnTo>
                    <a:pt x="133" y="271"/>
                  </a:lnTo>
                  <a:lnTo>
                    <a:pt x="115" y="241"/>
                  </a:lnTo>
                  <a:lnTo>
                    <a:pt x="93" y="227"/>
                  </a:lnTo>
                  <a:lnTo>
                    <a:pt x="71" y="228"/>
                  </a:lnTo>
                  <a:lnTo>
                    <a:pt x="53" y="241"/>
                  </a:lnTo>
                  <a:lnTo>
                    <a:pt x="40" y="265"/>
                  </a:lnTo>
                  <a:lnTo>
                    <a:pt x="37" y="297"/>
                  </a:lnTo>
                  <a:lnTo>
                    <a:pt x="47" y="336"/>
                  </a:lnTo>
                  <a:lnTo>
                    <a:pt x="34" y="326"/>
                  </a:lnTo>
                  <a:lnTo>
                    <a:pt x="20" y="325"/>
                  </a:lnTo>
                  <a:lnTo>
                    <a:pt x="8" y="334"/>
                  </a:lnTo>
                  <a:lnTo>
                    <a:pt x="0" y="349"/>
                  </a:lnTo>
                  <a:lnTo>
                    <a:pt x="0" y="372"/>
                  </a:lnTo>
                  <a:lnTo>
                    <a:pt x="11" y="398"/>
                  </a:lnTo>
                  <a:lnTo>
                    <a:pt x="35" y="429"/>
                  </a:lnTo>
                  <a:lnTo>
                    <a:pt x="77" y="464"/>
                  </a:lnTo>
                  <a:lnTo>
                    <a:pt x="71" y="465"/>
                  </a:lnTo>
                  <a:lnTo>
                    <a:pt x="67" y="470"/>
                  </a:lnTo>
                  <a:lnTo>
                    <a:pt x="62" y="477"/>
                  </a:lnTo>
                  <a:lnTo>
                    <a:pt x="59" y="486"/>
                  </a:lnTo>
                  <a:lnTo>
                    <a:pt x="57" y="496"/>
                  </a:lnTo>
                  <a:lnTo>
                    <a:pt x="57" y="509"/>
                  </a:lnTo>
                  <a:lnTo>
                    <a:pt x="61" y="520"/>
                  </a:lnTo>
                  <a:lnTo>
                    <a:pt x="67" y="533"/>
                  </a:lnTo>
                  <a:lnTo>
                    <a:pt x="76" y="546"/>
                  </a:lnTo>
                  <a:lnTo>
                    <a:pt x="88" y="557"/>
                  </a:lnTo>
                  <a:lnTo>
                    <a:pt x="106" y="567"/>
                  </a:lnTo>
                  <a:lnTo>
                    <a:pt x="128" y="577"/>
                  </a:lnTo>
                  <a:lnTo>
                    <a:pt x="154" y="584"/>
                  </a:lnTo>
                  <a:lnTo>
                    <a:pt x="186" y="588"/>
                  </a:lnTo>
                  <a:lnTo>
                    <a:pt x="224" y="589"/>
                  </a:lnTo>
                  <a:lnTo>
                    <a:pt x="268" y="587"/>
                  </a:lnTo>
                  <a:lnTo>
                    <a:pt x="304" y="582"/>
                  </a:lnTo>
                  <a:lnTo>
                    <a:pt x="330" y="577"/>
                  </a:lnTo>
                  <a:lnTo>
                    <a:pt x="349" y="567"/>
                  </a:lnTo>
                  <a:lnTo>
                    <a:pt x="362" y="558"/>
                  </a:lnTo>
                  <a:lnTo>
                    <a:pt x="367" y="547"/>
                  </a:lnTo>
                  <a:lnTo>
                    <a:pt x="370" y="534"/>
                  </a:lnTo>
                  <a:lnTo>
                    <a:pt x="367" y="520"/>
                  </a:lnTo>
                  <a:lnTo>
                    <a:pt x="362" y="507"/>
                  </a:lnTo>
                  <a:lnTo>
                    <a:pt x="375" y="509"/>
                  </a:lnTo>
                  <a:lnTo>
                    <a:pt x="391" y="509"/>
                  </a:lnTo>
                  <a:lnTo>
                    <a:pt x="408" y="508"/>
                  </a:lnTo>
                  <a:lnTo>
                    <a:pt x="425" y="503"/>
                  </a:lnTo>
                  <a:lnTo>
                    <a:pt x="441" y="496"/>
                  </a:lnTo>
                  <a:lnTo>
                    <a:pt x="457" y="486"/>
                  </a:lnTo>
                  <a:lnTo>
                    <a:pt x="470" y="473"/>
                  </a:lnTo>
                  <a:lnTo>
                    <a:pt x="481" y="456"/>
                  </a:lnTo>
                  <a:lnTo>
                    <a:pt x="478" y="467"/>
                  </a:lnTo>
                  <a:lnTo>
                    <a:pt x="476" y="478"/>
                  </a:lnTo>
                  <a:lnTo>
                    <a:pt x="476" y="486"/>
                  </a:lnTo>
                  <a:lnTo>
                    <a:pt x="478" y="493"/>
                  </a:lnTo>
                  <a:lnTo>
                    <a:pt x="482" y="500"/>
                  </a:lnTo>
                  <a:lnTo>
                    <a:pt x="488" y="504"/>
                  </a:lnTo>
                  <a:lnTo>
                    <a:pt x="496" y="510"/>
                  </a:lnTo>
                  <a:lnTo>
                    <a:pt x="507" y="515"/>
                  </a:lnTo>
                  <a:lnTo>
                    <a:pt x="495" y="528"/>
                  </a:lnTo>
                  <a:lnTo>
                    <a:pt x="489" y="541"/>
                  </a:lnTo>
                  <a:lnTo>
                    <a:pt x="492" y="555"/>
                  </a:lnTo>
                  <a:lnTo>
                    <a:pt x="499" y="566"/>
                  </a:lnTo>
                  <a:lnTo>
                    <a:pt x="511" y="578"/>
                  </a:lnTo>
                  <a:lnTo>
                    <a:pt x="527" y="586"/>
                  </a:lnTo>
                  <a:lnTo>
                    <a:pt x="546" y="593"/>
                  </a:lnTo>
                  <a:lnTo>
                    <a:pt x="567" y="595"/>
                  </a:lnTo>
                  <a:lnTo>
                    <a:pt x="600" y="594"/>
                  </a:lnTo>
                  <a:lnTo>
                    <a:pt x="631" y="589"/>
                  </a:lnTo>
                  <a:lnTo>
                    <a:pt x="662" y="580"/>
                  </a:lnTo>
                  <a:lnTo>
                    <a:pt x="691" y="567"/>
                  </a:lnTo>
                  <a:lnTo>
                    <a:pt x="716" y="553"/>
                  </a:lnTo>
                  <a:lnTo>
                    <a:pt x="741" y="534"/>
                  </a:lnTo>
                  <a:lnTo>
                    <a:pt x="762" y="516"/>
                  </a:lnTo>
                  <a:lnTo>
                    <a:pt x="780" y="495"/>
                  </a:lnTo>
                  <a:lnTo>
                    <a:pt x="795" y="474"/>
                  </a:lnTo>
                  <a:lnTo>
                    <a:pt x="805" y="454"/>
                  </a:lnTo>
                  <a:lnTo>
                    <a:pt x="812" y="434"/>
                  </a:lnTo>
                  <a:lnTo>
                    <a:pt x="814" y="416"/>
                  </a:lnTo>
                  <a:lnTo>
                    <a:pt x="811" y="400"/>
                  </a:lnTo>
                  <a:lnTo>
                    <a:pt x="803" y="385"/>
                  </a:lnTo>
                  <a:lnTo>
                    <a:pt x="790" y="374"/>
                  </a:lnTo>
                  <a:lnTo>
                    <a:pt x="771" y="366"/>
                  </a:lnTo>
                  <a:lnTo>
                    <a:pt x="782" y="350"/>
                  </a:lnTo>
                  <a:lnTo>
                    <a:pt x="787" y="328"/>
                  </a:lnTo>
                  <a:lnTo>
                    <a:pt x="785" y="303"/>
                  </a:lnTo>
                  <a:lnTo>
                    <a:pt x="780" y="279"/>
                  </a:lnTo>
                  <a:lnTo>
                    <a:pt x="768" y="259"/>
                  </a:lnTo>
                  <a:lnTo>
                    <a:pt x="754" y="245"/>
                  </a:lnTo>
                  <a:lnTo>
                    <a:pt x="736" y="242"/>
                  </a:lnTo>
                  <a:lnTo>
                    <a:pt x="715" y="252"/>
                  </a:lnTo>
                  <a:lnTo>
                    <a:pt x="708" y="243"/>
                  </a:lnTo>
                  <a:lnTo>
                    <a:pt x="703" y="235"/>
                  </a:lnTo>
                  <a:lnTo>
                    <a:pt x="694" y="228"/>
                  </a:lnTo>
                  <a:lnTo>
                    <a:pt x="688" y="223"/>
                  </a:lnTo>
                  <a:lnTo>
                    <a:pt x="678" y="220"/>
                  </a:lnTo>
                  <a:lnTo>
                    <a:pt x="669" y="219"/>
                  </a:lnTo>
                  <a:lnTo>
                    <a:pt x="659" y="221"/>
                  </a:lnTo>
                  <a:lnTo>
                    <a:pt x="647" y="226"/>
                  </a:lnTo>
                  <a:lnTo>
                    <a:pt x="675" y="210"/>
                  </a:lnTo>
                  <a:lnTo>
                    <a:pt x="692" y="192"/>
                  </a:lnTo>
                  <a:lnTo>
                    <a:pt x="700" y="174"/>
                  </a:lnTo>
                  <a:lnTo>
                    <a:pt x="700" y="158"/>
                  </a:lnTo>
                  <a:lnTo>
                    <a:pt x="692" y="144"/>
                  </a:lnTo>
                  <a:lnTo>
                    <a:pt x="679" y="135"/>
                  </a:lnTo>
                  <a:lnTo>
                    <a:pt x="661" y="133"/>
                  </a:lnTo>
                  <a:lnTo>
                    <a:pt x="638" y="137"/>
                  </a:lnTo>
                  <a:lnTo>
                    <a:pt x="651" y="128"/>
                  </a:lnTo>
                  <a:lnTo>
                    <a:pt x="658" y="118"/>
                  </a:lnTo>
                  <a:lnTo>
                    <a:pt x="661" y="106"/>
                  </a:lnTo>
                  <a:lnTo>
                    <a:pt x="660" y="95"/>
                  </a:lnTo>
                  <a:lnTo>
                    <a:pt x="655" y="84"/>
                  </a:lnTo>
                  <a:lnTo>
                    <a:pt x="648" y="75"/>
                  </a:lnTo>
                  <a:lnTo>
                    <a:pt x="638" y="67"/>
                  </a:lnTo>
                  <a:lnTo>
                    <a:pt x="625" y="60"/>
                  </a:lnTo>
                  <a:lnTo>
                    <a:pt x="612" y="57"/>
                  </a:lnTo>
                  <a:lnTo>
                    <a:pt x="597" y="55"/>
                  </a:lnTo>
                  <a:lnTo>
                    <a:pt x="582" y="58"/>
                  </a:lnTo>
                  <a:lnTo>
                    <a:pt x="565" y="64"/>
                  </a:lnTo>
                  <a:lnTo>
                    <a:pt x="550" y="75"/>
                  </a:lnTo>
                  <a:lnTo>
                    <a:pt x="535" y="90"/>
                  </a:lnTo>
                  <a:lnTo>
                    <a:pt x="523" y="111"/>
                  </a:lnTo>
                  <a:lnTo>
                    <a:pt x="511" y="137"/>
                  </a:lnTo>
                  <a:lnTo>
                    <a:pt x="507" y="99"/>
                  </a:lnTo>
                  <a:close/>
                </a:path>
              </a:pathLst>
            </a:custGeom>
            <a:solidFill>
              <a:srgbClr val="007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82" name="Freeform 105"/>
            <p:cNvSpPr>
              <a:spLocks noChangeArrowheads="1"/>
            </p:cNvSpPr>
            <p:nvPr/>
          </p:nvSpPr>
          <p:spPr bwMode="auto">
            <a:xfrm>
              <a:off x="319" y="383"/>
              <a:ext cx="80" cy="93"/>
            </a:xfrm>
            <a:custGeom>
              <a:avLst/>
              <a:gdLst>
                <a:gd name="T0" fmla="*/ 87 w 160"/>
                <a:gd name="T1" fmla="*/ 176 h 185"/>
                <a:gd name="T2" fmla="*/ 76 w 160"/>
                <a:gd name="T3" fmla="*/ 159 h 185"/>
                <a:gd name="T4" fmla="*/ 55 w 160"/>
                <a:gd name="T5" fmla="*/ 144 h 185"/>
                <a:gd name="T6" fmla="*/ 22 w 160"/>
                <a:gd name="T7" fmla="*/ 139 h 185"/>
                <a:gd name="T8" fmla="*/ 5 w 160"/>
                <a:gd name="T9" fmla="*/ 135 h 185"/>
                <a:gd name="T10" fmla="*/ 17 w 160"/>
                <a:gd name="T11" fmla="*/ 120 h 185"/>
                <a:gd name="T12" fmla="*/ 38 w 160"/>
                <a:gd name="T13" fmla="*/ 116 h 185"/>
                <a:gd name="T14" fmla="*/ 65 w 160"/>
                <a:gd name="T15" fmla="*/ 132 h 185"/>
                <a:gd name="T16" fmla="*/ 77 w 160"/>
                <a:gd name="T17" fmla="*/ 141 h 185"/>
                <a:gd name="T18" fmla="*/ 69 w 160"/>
                <a:gd name="T19" fmla="*/ 120 h 185"/>
                <a:gd name="T20" fmla="*/ 52 w 160"/>
                <a:gd name="T21" fmla="*/ 100 h 185"/>
                <a:gd name="T22" fmla="*/ 21 w 160"/>
                <a:gd name="T23" fmla="*/ 91 h 185"/>
                <a:gd name="T24" fmla="*/ 2 w 160"/>
                <a:gd name="T25" fmla="*/ 85 h 185"/>
                <a:gd name="T26" fmla="*/ 19 w 160"/>
                <a:gd name="T27" fmla="*/ 71 h 185"/>
                <a:gd name="T28" fmla="*/ 43 w 160"/>
                <a:gd name="T29" fmla="*/ 71 h 185"/>
                <a:gd name="T30" fmla="*/ 68 w 160"/>
                <a:gd name="T31" fmla="*/ 97 h 185"/>
                <a:gd name="T32" fmla="*/ 76 w 160"/>
                <a:gd name="T33" fmla="*/ 108 h 185"/>
                <a:gd name="T34" fmla="*/ 67 w 160"/>
                <a:gd name="T35" fmla="*/ 75 h 185"/>
                <a:gd name="T36" fmla="*/ 51 w 160"/>
                <a:gd name="T37" fmla="*/ 45 h 185"/>
                <a:gd name="T38" fmla="*/ 24 w 160"/>
                <a:gd name="T39" fmla="*/ 25 h 185"/>
                <a:gd name="T40" fmla="*/ 15 w 160"/>
                <a:gd name="T41" fmla="*/ 16 h 185"/>
                <a:gd name="T42" fmla="*/ 34 w 160"/>
                <a:gd name="T43" fmla="*/ 13 h 185"/>
                <a:gd name="T44" fmla="*/ 54 w 160"/>
                <a:gd name="T45" fmla="*/ 25 h 185"/>
                <a:gd name="T46" fmla="*/ 75 w 160"/>
                <a:gd name="T47" fmla="*/ 61 h 185"/>
                <a:gd name="T48" fmla="*/ 84 w 160"/>
                <a:gd name="T49" fmla="*/ 67 h 185"/>
                <a:gd name="T50" fmla="*/ 73 w 160"/>
                <a:gd name="T51" fmla="*/ 18 h 185"/>
                <a:gd name="T52" fmla="*/ 72 w 160"/>
                <a:gd name="T53" fmla="*/ 3 h 185"/>
                <a:gd name="T54" fmla="*/ 90 w 160"/>
                <a:gd name="T55" fmla="*/ 21 h 185"/>
                <a:gd name="T56" fmla="*/ 100 w 160"/>
                <a:gd name="T57" fmla="*/ 48 h 185"/>
                <a:gd name="T58" fmla="*/ 103 w 160"/>
                <a:gd name="T59" fmla="*/ 83 h 185"/>
                <a:gd name="T60" fmla="*/ 103 w 160"/>
                <a:gd name="T61" fmla="*/ 90 h 185"/>
                <a:gd name="T62" fmla="*/ 112 w 160"/>
                <a:gd name="T63" fmla="*/ 64 h 185"/>
                <a:gd name="T64" fmla="*/ 127 w 160"/>
                <a:gd name="T65" fmla="*/ 47 h 185"/>
                <a:gd name="T66" fmla="*/ 148 w 160"/>
                <a:gd name="T67" fmla="*/ 42 h 185"/>
                <a:gd name="T68" fmla="*/ 150 w 160"/>
                <a:gd name="T69" fmla="*/ 53 h 185"/>
                <a:gd name="T70" fmla="*/ 128 w 160"/>
                <a:gd name="T71" fmla="*/ 70 h 185"/>
                <a:gd name="T72" fmla="*/ 111 w 160"/>
                <a:gd name="T73" fmla="*/ 95 h 185"/>
                <a:gd name="T74" fmla="*/ 99 w 160"/>
                <a:gd name="T75" fmla="*/ 129 h 185"/>
                <a:gd name="T76" fmla="*/ 99 w 160"/>
                <a:gd name="T77" fmla="*/ 139 h 185"/>
                <a:gd name="T78" fmla="*/ 111 w 160"/>
                <a:gd name="T79" fmla="*/ 116 h 185"/>
                <a:gd name="T80" fmla="*/ 128 w 160"/>
                <a:gd name="T81" fmla="*/ 98 h 185"/>
                <a:gd name="T82" fmla="*/ 148 w 160"/>
                <a:gd name="T83" fmla="*/ 94 h 185"/>
                <a:gd name="T84" fmla="*/ 151 w 160"/>
                <a:gd name="T85" fmla="*/ 102 h 185"/>
                <a:gd name="T86" fmla="*/ 134 w 160"/>
                <a:gd name="T87" fmla="*/ 115 h 185"/>
                <a:gd name="T88" fmla="*/ 116 w 160"/>
                <a:gd name="T89" fmla="*/ 137 h 185"/>
                <a:gd name="T90" fmla="*/ 106 w 160"/>
                <a:gd name="T91" fmla="*/ 168 h 185"/>
                <a:gd name="T92" fmla="*/ 88 w 160"/>
                <a:gd name="T93" fmla="*/ 18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185">
                  <a:moveTo>
                    <a:pt x="88" y="183"/>
                  </a:moveTo>
                  <a:lnTo>
                    <a:pt x="87" y="176"/>
                  </a:lnTo>
                  <a:lnTo>
                    <a:pt x="82" y="167"/>
                  </a:lnTo>
                  <a:lnTo>
                    <a:pt x="76" y="159"/>
                  </a:lnTo>
                  <a:lnTo>
                    <a:pt x="67" y="151"/>
                  </a:lnTo>
                  <a:lnTo>
                    <a:pt x="55" y="144"/>
                  </a:lnTo>
                  <a:lnTo>
                    <a:pt x="40" y="140"/>
                  </a:lnTo>
                  <a:lnTo>
                    <a:pt x="22" y="139"/>
                  </a:lnTo>
                  <a:lnTo>
                    <a:pt x="1" y="143"/>
                  </a:lnTo>
                  <a:lnTo>
                    <a:pt x="5" y="135"/>
                  </a:lnTo>
                  <a:lnTo>
                    <a:pt x="9" y="126"/>
                  </a:lnTo>
                  <a:lnTo>
                    <a:pt x="17" y="120"/>
                  </a:lnTo>
                  <a:lnTo>
                    <a:pt x="27" y="116"/>
                  </a:lnTo>
                  <a:lnTo>
                    <a:pt x="38" y="116"/>
                  </a:lnTo>
                  <a:lnTo>
                    <a:pt x="51" y="122"/>
                  </a:lnTo>
                  <a:lnTo>
                    <a:pt x="65" y="132"/>
                  </a:lnTo>
                  <a:lnTo>
                    <a:pt x="80" y="149"/>
                  </a:lnTo>
                  <a:lnTo>
                    <a:pt x="77" y="141"/>
                  </a:lnTo>
                  <a:lnTo>
                    <a:pt x="75" y="131"/>
                  </a:lnTo>
                  <a:lnTo>
                    <a:pt x="69" y="120"/>
                  </a:lnTo>
                  <a:lnTo>
                    <a:pt x="62" y="109"/>
                  </a:lnTo>
                  <a:lnTo>
                    <a:pt x="52" y="100"/>
                  </a:lnTo>
                  <a:lnTo>
                    <a:pt x="38" y="93"/>
                  </a:lnTo>
                  <a:lnTo>
                    <a:pt x="21" y="91"/>
                  </a:lnTo>
                  <a:lnTo>
                    <a:pt x="0" y="94"/>
                  </a:lnTo>
                  <a:lnTo>
                    <a:pt x="2" y="85"/>
                  </a:lnTo>
                  <a:lnTo>
                    <a:pt x="8" y="77"/>
                  </a:lnTo>
                  <a:lnTo>
                    <a:pt x="19" y="71"/>
                  </a:lnTo>
                  <a:lnTo>
                    <a:pt x="30" y="69"/>
                  </a:lnTo>
                  <a:lnTo>
                    <a:pt x="43" y="71"/>
                  </a:lnTo>
                  <a:lnTo>
                    <a:pt x="55" y="80"/>
                  </a:lnTo>
                  <a:lnTo>
                    <a:pt x="68" y="97"/>
                  </a:lnTo>
                  <a:lnTo>
                    <a:pt x="78" y="123"/>
                  </a:lnTo>
                  <a:lnTo>
                    <a:pt x="76" y="108"/>
                  </a:lnTo>
                  <a:lnTo>
                    <a:pt x="73" y="91"/>
                  </a:lnTo>
                  <a:lnTo>
                    <a:pt x="67" y="75"/>
                  </a:lnTo>
                  <a:lnTo>
                    <a:pt x="60" y="59"/>
                  </a:lnTo>
                  <a:lnTo>
                    <a:pt x="51" y="45"/>
                  </a:lnTo>
                  <a:lnTo>
                    <a:pt x="38" y="33"/>
                  </a:lnTo>
                  <a:lnTo>
                    <a:pt x="24" y="25"/>
                  </a:lnTo>
                  <a:lnTo>
                    <a:pt x="7" y="22"/>
                  </a:lnTo>
                  <a:lnTo>
                    <a:pt x="15" y="16"/>
                  </a:lnTo>
                  <a:lnTo>
                    <a:pt x="24" y="13"/>
                  </a:lnTo>
                  <a:lnTo>
                    <a:pt x="34" y="13"/>
                  </a:lnTo>
                  <a:lnTo>
                    <a:pt x="44" y="16"/>
                  </a:lnTo>
                  <a:lnTo>
                    <a:pt x="54" y="25"/>
                  </a:lnTo>
                  <a:lnTo>
                    <a:pt x="65" y="39"/>
                  </a:lnTo>
                  <a:lnTo>
                    <a:pt x="75" y="61"/>
                  </a:lnTo>
                  <a:lnTo>
                    <a:pt x="84" y="91"/>
                  </a:lnTo>
                  <a:lnTo>
                    <a:pt x="84" y="67"/>
                  </a:lnTo>
                  <a:lnTo>
                    <a:pt x="80" y="41"/>
                  </a:lnTo>
                  <a:lnTo>
                    <a:pt x="73" y="18"/>
                  </a:lnTo>
                  <a:lnTo>
                    <a:pt x="60" y="0"/>
                  </a:lnTo>
                  <a:lnTo>
                    <a:pt x="72" y="3"/>
                  </a:lnTo>
                  <a:lnTo>
                    <a:pt x="82" y="10"/>
                  </a:lnTo>
                  <a:lnTo>
                    <a:pt x="90" y="21"/>
                  </a:lnTo>
                  <a:lnTo>
                    <a:pt x="97" y="33"/>
                  </a:lnTo>
                  <a:lnTo>
                    <a:pt x="100" y="48"/>
                  </a:lnTo>
                  <a:lnTo>
                    <a:pt x="103" y="64"/>
                  </a:lnTo>
                  <a:lnTo>
                    <a:pt x="103" y="83"/>
                  </a:lnTo>
                  <a:lnTo>
                    <a:pt x="99" y="102"/>
                  </a:lnTo>
                  <a:lnTo>
                    <a:pt x="103" y="90"/>
                  </a:lnTo>
                  <a:lnTo>
                    <a:pt x="107" y="77"/>
                  </a:lnTo>
                  <a:lnTo>
                    <a:pt x="112" y="64"/>
                  </a:lnTo>
                  <a:lnTo>
                    <a:pt x="119" y="55"/>
                  </a:lnTo>
                  <a:lnTo>
                    <a:pt x="127" y="47"/>
                  </a:lnTo>
                  <a:lnTo>
                    <a:pt x="136" y="42"/>
                  </a:lnTo>
                  <a:lnTo>
                    <a:pt x="148" y="42"/>
                  </a:lnTo>
                  <a:lnTo>
                    <a:pt x="160" y="46"/>
                  </a:lnTo>
                  <a:lnTo>
                    <a:pt x="150" y="53"/>
                  </a:lnTo>
                  <a:lnTo>
                    <a:pt x="138" y="61"/>
                  </a:lnTo>
                  <a:lnTo>
                    <a:pt x="128" y="70"/>
                  </a:lnTo>
                  <a:lnTo>
                    <a:pt x="119" y="82"/>
                  </a:lnTo>
                  <a:lnTo>
                    <a:pt x="111" y="95"/>
                  </a:lnTo>
                  <a:lnTo>
                    <a:pt x="104" y="111"/>
                  </a:lnTo>
                  <a:lnTo>
                    <a:pt x="99" y="129"/>
                  </a:lnTo>
                  <a:lnTo>
                    <a:pt x="97" y="149"/>
                  </a:lnTo>
                  <a:lnTo>
                    <a:pt x="99" y="139"/>
                  </a:lnTo>
                  <a:lnTo>
                    <a:pt x="105" y="128"/>
                  </a:lnTo>
                  <a:lnTo>
                    <a:pt x="111" y="116"/>
                  </a:lnTo>
                  <a:lnTo>
                    <a:pt x="119" y="106"/>
                  </a:lnTo>
                  <a:lnTo>
                    <a:pt x="128" y="98"/>
                  </a:lnTo>
                  <a:lnTo>
                    <a:pt x="137" y="93"/>
                  </a:lnTo>
                  <a:lnTo>
                    <a:pt x="148" y="94"/>
                  </a:lnTo>
                  <a:lnTo>
                    <a:pt x="157" y="101"/>
                  </a:lnTo>
                  <a:lnTo>
                    <a:pt x="151" y="102"/>
                  </a:lnTo>
                  <a:lnTo>
                    <a:pt x="143" y="107"/>
                  </a:lnTo>
                  <a:lnTo>
                    <a:pt x="134" y="115"/>
                  </a:lnTo>
                  <a:lnTo>
                    <a:pt x="125" y="125"/>
                  </a:lnTo>
                  <a:lnTo>
                    <a:pt x="116" y="137"/>
                  </a:lnTo>
                  <a:lnTo>
                    <a:pt x="110" y="152"/>
                  </a:lnTo>
                  <a:lnTo>
                    <a:pt x="106" y="168"/>
                  </a:lnTo>
                  <a:lnTo>
                    <a:pt x="105" y="185"/>
                  </a:lnTo>
                  <a:lnTo>
                    <a:pt x="88" y="183"/>
                  </a:lnTo>
                  <a:close/>
                </a:path>
              </a:pathLst>
            </a:custGeom>
            <a:solidFill>
              <a:srgbClr val="0072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sp>
          <p:nvSpPr>
            <p:cNvPr id="16483" name="Freeform 106"/>
            <p:cNvSpPr>
              <a:spLocks noChangeArrowheads="1"/>
            </p:cNvSpPr>
            <p:nvPr/>
          </p:nvSpPr>
          <p:spPr bwMode="auto">
            <a:xfrm>
              <a:off x="185" y="419"/>
              <a:ext cx="47" cy="50"/>
            </a:xfrm>
            <a:custGeom>
              <a:avLst/>
              <a:gdLst>
                <a:gd name="T0" fmla="*/ 64 w 94"/>
                <a:gd name="T1" fmla="*/ 99 h 99"/>
                <a:gd name="T2" fmla="*/ 55 w 94"/>
                <a:gd name="T3" fmla="*/ 82 h 99"/>
                <a:gd name="T4" fmla="*/ 66 w 94"/>
                <a:gd name="T5" fmla="*/ 72 h 99"/>
                <a:gd name="T6" fmla="*/ 76 w 94"/>
                <a:gd name="T7" fmla="*/ 60 h 99"/>
                <a:gd name="T8" fmla="*/ 79 w 94"/>
                <a:gd name="T9" fmla="*/ 48 h 99"/>
                <a:gd name="T10" fmla="*/ 77 w 94"/>
                <a:gd name="T11" fmla="*/ 34 h 99"/>
                <a:gd name="T12" fmla="*/ 72 w 94"/>
                <a:gd name="T13" fmla="*/ 28 h 99"/>
                <a:gd name="T14" fmla="*/ 66 w 94"/>
                <a:gd name="T15" fmla="*/ 23 h 99"/>
                <a:gd name="T16" fmla="*/ 58 w 94"/>
                <a:gd name="T17" fmla="*/ 21 h 99"/>
                <a:gd name="T18" fmla="*/ 49 w 94"/>
                <a:gd name="T19" fmla="*/ 19 h 99"/>
                <a:gd name="T20" fmla="*/ 40 w 94"/>
                <a:gd name="T21" fmla="*/ 19 h 99"/>
                <a:gd name="T22" fmla="*/ 31 w 94"/>
                <a:gd name="T23" fmla="*/ 19 h 99"/>
                <a:gd name="T24" fmla="*/ 22 w 94"/>
                <a:gd name="T25" fmla="*/ 20 h 99"/>
                <a:gd name="T26" fmla="*/ 13 w 94"/>
                <a:gd name="T27" fmla="*/ 21 h 99"/>
                <a:gd name="T28" fmla="*/ 4 w 94"/>
                <a:gd name="T29" fmla="*/ 20 h 99"/>
                <a:gd name="T30" fmla="*/ 0 w 94"/>
                <a:gd name="T31" fmla="*/ 15 h 99"/>
                <a:gd name="T32" fmla="*/ 1 w 94"/>
                <a:gd name="T33" fmla="*/ 8 h 99"/>
                <a:gd name="T34" fmla="*/ 9 w 94"/>
                <a:gd name="T35" fmla="*/ 4 h 99"/>
                <a:gd name="T36" fmla="*/ 17 w 94"/>
                <a:gd name="T37" fmla="*/ 2 h 99"/>
                <a:gd name="T38" fmla="*/ 27 w 94"/>
                <a:gd name="T39" fmla="*/ 0 h 99"/>
                <a:gd name="T40" fmla="*/ 40 w 94"/>
                <a:gd name="T41" fmla="*/ 0 h 99"/>
                <a:gd name="T42" fmla="*/ 54 w 94"/>
                <a:gd name="T43" fmla="*/ 2 h 99"/>
                <a:gd name="T44" fmla="*/ 66 w 94"/>
                <a:gd name="T45" fmla="*/ 5 h 99"/>
                <a:gd name="T46" fmla="*/ 78 w 94"/>
                <a:gd name="T47" fmla="*/ 11 h 99"/>
                <a:gd name="T48" fmla="*/ 87 w 94"/>
                <a:gd name="T49" fmla="*/ 20 h 99"/>
                <a:gd name="T50" fmla="*/ 93 w 94"/>
                <a:gd name="T51" fmla="*/ 33 h 99"/>
                <a:gd name="T52" fmla="*/ 94 w 94"/>
                <a:gd name="T53" fmla="*/ 56 h 99"/>
                <a:gd name="T54" fmla="*/ 87 w 94"/>
                <a:gd name="T55" fmla="*/ 72 h 99"/>
                <a:gd name="T56" fmla="*/ 79 w 94"/>
                <a:gd name="T57" fmla="*/ 80 h 99"/>
                <a:gd name="T58" fmla="*/ 76 w 94"/>
                <a:gd name="T59" fmla="*/ 83 h 99"/>
                <a:gd name="T60" fmla="*/ 79 w 94"/>
                <a:gd name="T61" fmla="*/ 95 h 99"/>
                <a:gd name="T62" fmla="*/ 64 w 94"/>
                <a:gd name="T6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9">
                  <a:moveTo>
                    <a:pt x="64" y="99"/>
                  </a:moveTo>
                  <a:lnTo>
                    <a:pt x="55" y="82"/>
                  </a:lnTo>
                  <a:lnTo>
                    <a:pt x="66" y="72"/>
                  </a:lnTo>
                  <a:lnTo>
                    <a:pt x="76" y="60"/>
                  </a:lnTo>
                  <a:lnTo>
                    <a:pt x="79" y="48"/>
                  </a:lnTo>
                  <a:lnTo>
                    <a:pt x="77" y="34"/>
                  </a:lnTo>
                  <a:lnTo>
                    <a:pt x="72" y="28"/>
                  </a:lnTo>
                  <a:lnTo>
                    <a:pt x="66" y="23"/>
                  </a:lnTo>
                  <a:lnTo>
                    <a:pt x="58" y="21"/>
                  </a:lnTo>
                  <a:lnTo>
                    <a:pt x="49" y="19"/>
                  </a:lnTo>
                  <a:lnTo>
                    <a:pt x="40" y="19"/>
                  </a:lnTo>
                  <a:lnTo>
                    <a:pt x="31" y="19"/>
                  </a:lnTo>
                  <a:lnTo>
                    <a:pt x="22" y="20"/>
                  </a:lnTo>
                  <a:lnTo>
                    <a:pt x="13" y="21"/>
                  </a:lnTo>
                  <a:lnTo>
                    <a:pt x="4" y="20"/>
                  </a:lnTo>
                  <a:lnTo>
                    <a:pt x="0" y="15"/>
                  </a:lnTo>
                  <a:lnTo>
                    <a:pt x="1" y="8"/>
                  </a:lnTo>
                  <a:lnTo>
                    <a:pt x="9" y="4"/>
                  </a:lnTo>
                  <a:lnTo>
                    <a:pt x="17" y="2"/>
                  </a:lnTo>
                  <a:lnTo>
                    <a:pt x="27" y="0"/>
                  </a:lnTo>
                  <a:lnTo>
                    <a:pt x="40" y="0"/>
                  </a:lnTo>
                  <a:lnTo>
                    <a:pt x="54" y="2"/>
                  </a:lnTo>
                  <a:lnTo>
                    <a:pt x="66" y="5"/>
                  </a:lnTo>
                  <a:lnTo>
                    <a:pt x="78" y="11"/>
                  </a:lnTo>
                  <a:lnTo>
                    <a:pt x="87" y="20"/>
                  </a:lnTo>
                  <a:lnTo>
                    <a:pt x="93" y="33"/>
                  </a:lnTo>
                  <a:lnTo>
                    <a:pt x="94" y="56"/>
                  </a:lnTo>
                  <a:lnTo>
                    <a:pt x="87" y="72"/>
                  </a:lnTo>
                  <a:lnTo>
                    <a:pt x="79" y="80"/>
                  </a:lnTo>
                  <a:lnTo>
                    <a:pt x="76" y="83"/>
                  </a:lnTo>
                  <a:lnTo>
                    <a:pt x="79" y="95"/>
                  </a:lnTo>
                  <a:lnTo>
                    <a:pt x="64" y="99"/>
                  </a:lnTo>
                  <a:close/>
                </a:path>
              </a:pathLst>
            </a:custGeom>
            <a:solidFill>
              <a:srgbClr val="33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en-US" smtClean="0">
                <a:solidFill>
                  <a:srgbClr val="000000"/>
                </a:solidFill>
              </a:endParaRPr>
            </a:p>
          </p:txBody>
        </p:sp>
      </p:grpSp>
      <p:pic>
        <p:nvPicPr>
          <p:cNvPr id="16484" name="图片 830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86" name="Picture 6" descr="b20060106145001_621_W2491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6" y="610230"/>
            <a:ext cx="4134356" cy="3175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91" name="日期占位符 1"/>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mtClean="0">
              <a:solidFill>
                <a:srgbClr val="000000"/>
              </a:solidFill>
            </a:endParaRPr>
          </a:p>
        </p:txBody>
      </p:sp>
      <p:pic>
        <p:nvPicPr>
          <p:cNvPr id="109" name="图片 10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7752" y="642918"/>
            <a:ext cx="4286248" cy="3071834"/>
          </a:xfrm>
          <a:prstGeom prst="rect">
            <a:avLst/>
          </a:prstGeom>
        </p:spPr>
      </p:pic>
      <p:pic>
        <p:nvPicPr>
          <p:cNvPr id="3074" name="Picture 2" descr="http://p1.img.cctvpic.com/photoworkspace/contentimg/2015/05/21/201505211747478987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2643" y="4069441"/>
            <a:ext cx="5442834" cy="27885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4"/>
          <a:srcRect/>
          <a:stretch>
            <a:fillRect/>
          </a:stretch>
        </p:blipFill>
        <p:spPr bwMode="auto">
          <a:xfrm>
            <a:off x="0" y="0"/>
            <a:ext cx="4214810" cy="3357562"/>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a:srcRect/>
          <a:stretch>
            <a:fillRect/>
          </a:stretch>
        </p:blipFill>
        <p:spPr bwMode="auto">
          <a:xfrm>
            <a:off x="4929190" y="0"/>
            <a:ext cx="4214810" cy="3357562"/>
          </a:xfrm>
          <a:prstGeom prst="rect">
            <a:avLst/>
          </a:prstGeom>
          <a:noFill/>
          <a:ln w="9525">
            <a:noFill/>
            <a:miter lim="800000"/>
            <a:headEnd/>
            <a:tailEnd/>
          </a:ln>
          <a:effec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7809" y="3651518"/>
            <a:ext cx="6192688" cy="318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子弹声音.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5496" y="615315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29" fill="hold"/>
                                        <p:tgtEl>
                                          <p:spTgt spid="3"/>
                                        </p:tgtEl>
                                      </p:cBhvr>
                                    </p:cmd>
                                  </p:childTnLst>
                                </p:cTn>
                              </p:par>
                              <p:par>
                                <p:cTn id="7" presetID="23" presetClass="entr" presetSubtype="16" fill="hold" nodeType="withEffect">
                                  <p:stCondLst>
                                    <p:cond delay="0"/>
                                  </p:stCondLst>
                                  <p:childTnLst>
                                    <p:set>
                                      <p:cBhvr>
                                        <p:cTn id="8" dur="1" fill="hold">
                                          <p:stCondLst>
                                            <p:cond delay="0"/>
                                          </p:stCondLst>
                                        </p:cTn>
                                        <p:tgtEl>
                                          <p:spTgt spid="1025"/>
                                        </p:tgtEl>
                                        <p:attrNameLst>
                                          <p:attrName>style.visibility</p:attrName>
                                        </p:attrNameLst>
                                      </p:cBhvr>
                                      <p:to>
                                        <p:strVal val="visible"/>
                                      </p:to>
                                    </p:set>
                                    <p:anim calcmode="lin" valueType="num">
                                      <p:cBhvr>
                                        <p:cTn id="9" dur="500" fill="hold"/>
                                        <p:tgtEl>
                                          <p:spTgt spid="1025"/>
                                        </p:tgtEl>
                                        <p:attrNameLst>
                                          <p:attrName>ppt_w</p:attrName>
                                        </p:attrNameLst>
                                      </p:cBhvr>
                                      <p:tavLst>
                                        <p:tav tm="0">
                                          <p:val>
                                            <p:fltVal val="0"/>
                                          </p:val>
                                        </p:tav>
                                        <p:tav tm="100000">
                                          <p:val>
                                            <p:strVal val="#ppt_w"/>
                                          </p:val>
                                        </p:tav>
                                      </p:tavLst>
                                    </p:anim>
                                    <p:anim calcmode="lin" valueType="num">
                                      <p:cBhvr>
                                        <p:cTn id="10" dur="500" fill="hold"/>
                                        <p:tgtEl>
                                          <p:spTgt spid="1025"/>
                                        </p:tgtEl>
                                        <p:attrNameLst>
                                          <p:attrName>ppt_h</p:attrName>
                                        </p:attrNameLst>
                                      </p:cBhvr>
                                      <p:tavLst>
                                        <p:tav tm="0">
                                          <p:val>
                                            <p:fltVal val="0"/>
                                          </p:val>
                                        </p:tav>
                                        <p:tav tm="100000">
                                          <p:val>
                                            <p:strVal val="#ppt_h"/>
                                          </p:val>
                                        </p:tav>
                                      </p:tavLst>
                                    </p:anim>
                                  </p:childTnLst>
                                </p:cTn>
                              </p:par>
                              <p:par>
                                <p:cTn id="11" presetID="23" presetClass="entr" presetSubtype="16"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500" fill="hold"/>
                                        <p:tgtEl>
                                          <p:spTgt spid="1026"/>
                                        </p:tgtEl>
                                        <p:attrNameLst>
                                          <p:attrName>ppt_w</p:attrName>
                                        </p:attrNameLst>
                                      </p:cBhvr>
                                      <p:tavLst>
                                        <p:tav tm="0">
                                          <p:val>
                                            <p:fltVal val="0"/>
                                          </p:val>
                                        </p:tav>
                                        <p:tav tm="100000">
                                          <p:val>
                                            <p:strVal val="#ppt_w"/>
                                          </p:val>
                                        </p:tav>
                                      </p:tavLst>
                                    </p:anim>
                                    <p:anim calcmode="lin" valueType="num">
                                      <p:cBhvr>
                                        <p:cTn id="14" dur="500" fill="hold"/>
                                        <p:tgtEl>
                                          <p:spTgt spid="1026"/>
                                        </p:tgtEl>
                                        <p:attrNameLst>
                                          <p:attrName>ppt_h</p:attrName>
                                        </p:attrNameLst>
                                      </p:cBhvr>
                                      <p:tavLst>
                                        <p:tav tm="0">
                                          <p:val>
                                            <p:fltVal val="0"/>
                                          </p:val>
                                        </p:tav>
                                        <p:tav tm="100000">
                                          <p:val>
                                            <p:strVal val="#ppt_h"/>
                                          </p:val>
                                        </p:tav>
                                      </p:tavLst>
                                    </p:anim>
                                  </p:childTnLst>
                                </p:cTn>
                              </p:par>
                              <p:par>
                                <p:cTn id="15" presetID="53" presetClass="entr" presetSubtype="16" fill="hold" nodeType="with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p:cTn id="17" dur="500" fill="hold"/>
                                        <p:tgtEl>
                                          <p:spTgt spid="2051"/>
                                        </p:tgtEl>
                                        <p:attrNameLst>
                                          <p:attrName>ppt_w</p:attrName>
                                        </p:attrNameLst>
                                      </p:cBhvr>
                                      <p:tavLst>
                                        <p:tav tm="0">
                                          <p:val>
                                            <p:fltVal val="0"/>
                                          </p:val>
                                        </p:tav>
                                        <p:tav tm="100000">
                                          <p:val>
                                            <p:strVal val="#ppt_w"/>
                                          </p:val>
                                        </p:tav>
                                      </p:tavLst>
                                    </p:anim>
                                    <p:anim calcmode="lin" valueType="num">
                                      <p:cBhvr>
                                        <p:cTn id="18" dur="500" fill="hold"/>
                                        <p:tgtEl>
                                          <p:spTgt spid="2051"/>
                                        </p:tgtEl>
                                        <p:attrNameLst>
                                          <p:attrName>ppt_h</p:attrName>
                                        </p:attrNameLst>
                                      </p:cBhvr>
                                      <p:tavLst>
                                        <p:tav tm="0">
                                          <p:val>
                                            <p:fltVal val="0"/>
                                          </p:val>
                                        </p:tav>
                                        <p:tav tm="100000">
                                          <p:val>
                                            <p:strVal val="#ppt_h"/>
                                          </p:val>
                                        </p:tav>
                                      </p:tavLst>
                                    </p:anim>
                                    <p:animEffect transition="in" filter="fade">
                                      <p:cBhvr>
                                        <p:cTn id="19"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0"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TextBox 2"/>
          <p:cNvSpPr txBox="1"/>
          <p:nvPr/>
        </p:nvSpPr>
        <p:spPr>
          <a:xfrm>
            <a:off x="0" y="-99392"/>
            <a:ext cx="370790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Group Work</a:t>
            </a:r>
            <a:endParaRPr lang="zh-CN" alt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137917" y="404664"/>
            <a:ext cx="8682555" cy="2308324"/>
          </a:xfrm>
          <a:prstGeom prst="rect">
            <a:avLst/>
          </a:prstGeom>
          <a:noFill/>
        </p:spPr>
        <p:txBody>
          <a:bodyPr wrap="square" rtlCol="0">
            <a:spAutoFit/>
          </a:bodyPr>
          <a:lstStyle/>
          <a:p>
            <a:r>
              <a:rPr lang="en-US" altLang="zh-CN" sz="2400" b="1" dirty="0" smtClean="0"/>
              <a:t>Choose one of the passages and read individually , then discuss in groups of four. Make a  mind map and write down your own slogan.  Finally, make a group report for us. </a:t>
            </a:r>
            <a:r>
              <a:rPr lang="zh-CN" altLang="en-US" sz="2400" b="1" dirty="0" smtClean="0"/>
              <a:t>小组选择一种濒危动物进行个人阅读，</a:t>
            </a:r>
            <a:r>
              <a:rPr lang="zh-CN" altLang="en-US" sz="2400" b="1" dirty="0"/>
              <a:t>然后</a:t>
            </a:r>
            <a:r>
              <a:rPr lang="zh-CN" altLang="en-US" sz="2400" b="1" dirty="0" smtClean="0"/>
              <a:t>以四人为小组制作思维导图。小组成员根据你们自己制作的思维导图介绍你们所阅读的濒危动物，并且展示你们保护动物的口号。</a:t>
            </a:r>
            <a:endParaRPr lang="zh-CN" altLang="en-US" sz="2400" b="1" dirty="0"/>
          </a:p>
        </p:txBody>
      </p:sp>
      <p:sp>
        <p:nvSpPr>
          <p:cNvPr id="5" name="椭圆 4"/>
          <p:cNvSpPr/>
          <p:nvPr/>
        </p:nvSpPr>
        <p:spPr>
          <a:xfrm>
            <a:off x="841446" y="4484172"/>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9700" y="3769234"/>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565409" y="3775791"/>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7504" y="5135725"/>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65409" y="5127075"/>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a:stCxn id="5" idx="1"/>
            <a:endCxn id="12" idx="5"/>
          </p:cNvCxnSpPr>
          <p:nvPr/>
        </p:nvCxnSpPr>
        <p:spPr>
          <a:xfrm flipH="1" flipV="1">
            <a:off x="718038" y="4373875"/>
            <a:ext cx="227782" cy="21403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3" idx="3"/>
            <a:endCxn id="5" idx="7"/>
          </p:cNvCxnSpPr>
          <p:nvPr/>
        </p:nvCxnSpPr>
        <p:spPr>
          <a:xfrm flipH="1">
            <a:off x="1449784" y="4380432"/>
            <a:ext cx="219999" cy="2074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5" idx="3"/>
            <a:endCxn id="14" idx="7"/>
          </p:cNvCxnSpPr>
          <p:nvPr/>
        </p:nvCxnSpPr>
        <p:spPr>
          <a:xfrm flipH="1">
            <a:off x="715842" y="5088813"/>
            <a:ext cx="229978" cy="15065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5" idx="5"/>
            <a:endCxn id="15" idx="1"/>
          </p:cNvCxnSpPr>
          <p:nvPr/>
        </p:nvCxnSpPr>
        <p:spPr>
          <a:xfrm>
            <a:off x="1449784" y="5088813"/>
            <a:ext cx="219999" cy="1420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708002" y="5032569"/>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860304" y="4532832"/>
            <a:ext cx="1077069" cy="8655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708176" y="3987278"/>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20072" y="3987278"/>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220071" y="5058908"/>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a:stCxn id="27" idx="1"/>
            <a:endCxn id="28" idx="3"/>
          </p:cNvCxnSpPr>
          <p:nvPr/>
        </p:nvCxnSpPr>
        <p:spPr>
          <a:xfrm flipH="1" flipV="1">
            <a:off x="3632845" y="4343873"/>
            <a:ext cx="227459" cy="62175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27" idx="1"/>
            <a:endCxn id="26" idx="3"/>
          </p:cNvCxnSpPr>
          <p:nvPr/>
        </p:nvCxnSpPr>
        <p:spPr>
          <a:xfrm flipH="1">
            <a:off x="3632671" y="4965627"/>
            <a:ext cx="227633" cy="42353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27" idx="3"/>
            <a:endCxn id="29" idx="1"/>
          </p:cNvCxnSpPr>
          <p:nvPr/>
        </p:nvCxnSpPr>
        <p:spPr>
          <a:xfrm flipV="1">
            <a:off x="4937373" y="4343873"/>
            <a:ext cx="282699" cy="62175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27" idx="3"/>
            <a:endCxn id="30" idx="1"/>
          </p:cNvCxnSpPr>
          <p:nvPr/>
        </p:nvCxnSpPr>
        <p:spPr>
          <a:xfrm>
            <a:off x="4937373" y="4965627"/>
            <a:ext cx="282698" cy="449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6588224" y="3805228"/>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箭头连接符 40"/>
          <p:cNvCxnSpPr>
            <a:stCxn id="39" idx="3"/>
          </p:cNvCxnSpPr>
          <p:nvPr/>
        </p:nvCxnSpPr>
        <p:spPr>
          <a:xfrm flipV="1">
            <a:off x="7524328" y="4244707"/>
            <a:ext cx="360040"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905235" y="3769234"/>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箭头连接符 42"/>
          <p:cNvCxnSpPr/>
          <p:nvPr/>
        </p:nvCxnSpPr>
        <p:spPr>
          <a:xfrm>
            <a:off x="8373287" y="4648193"/>
            <a:ext cx="0" cy="4406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905235" y="5070321"/>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588224" y="5065378"/>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箭头连接符 49"/>
          <p:cNvCxnSpPr>
            <a:stCxn id="47" idx="1"/>
            <a:endCxn id="48" idx="3"/>
          </p:cNvCxnSpPr>
          <p:nvPr/>
        </p:nvCxnSpPr>
        <p:spPr>
          <a:xfrm flipH="1" flipV="1">
            <a:off x="7524328" y="5504858"/>
            <a:ext cx="380907" cy="494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48" idx="0"/>
            <a:endCxn id="39" idx="2"/>
          </p:cNvCxnSpPr>
          <p:nvPr/>
        </p:nvCxnSpPr>
        <p:spPr>
          <a:xfrm flipV="1">
            <a:off x="7056276" y="4684187"/>
            <a:ext cx="0" cy="38119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21189" y="5879013"/>
            <a:ext cx="7895519" cy="646331"/>
          </a:xfrm>
          <a:prstGeom prst="rect">
            <a:avLst/>
          </a:prstGeom>
          <a:noFill/>
        </p:spPr>
        <p:txBody>
          <a:bodyPr wrap="square" rtlCol="0">
            <a:spAutoFit/>
          </a:bodyPr>
          <a:lstStyle/>
          <a:p>
            <a:r>
              <a:rPr lang="en-US" altLang="zh-CN" sz="3600" b="1" dirty="0" smtClean="0">
                <a:solidFill>
                  <a:srgbClr val="FF0000"/>
                </a:solidFill>
              </a:rPr>
              <a:t>You can also design your own mind map. </a:t>
            </a:r>
            <a:endParaRPr lang="zh-CN" altLang="en-US" sz="3600" b="1" dirty="0">
              <a:solidFill>
                <a:srgbClr val="FF0000"/>
              </a:solidFill>
            </a:endParaRPr>
          </a:p>
        </p:txBody>
      </p:sp>
      <p:sp>
        <p:nvSpPr>
          <p:cNvPr id="54" name="TextBox 53"/>
          <p:cNvSpPr txBox="1"/>
          <p:nvPr/>
        </p:nvSpPr>
        <p:spPr>
          <a:xfrm>
            <a:off x="181708" y="3241769"/>
            <a:ext cx="3886236" cy="523220"/>
          </a:xfrm>
          <a:prstGeom prst="rect">
            <a:avLst/>
          </a:prstGeom>
          <a:noFill/>
        </p:spPr>
        <p:txBody>
          <a:bodyPr wrap="square" rtlCol="0">
            <a:spAutoFit/>
          </a:bodyPr>
          <a:lstStyle/>
          <a:p>
            <a:r>
              <a:rPr lang="en-US" altLang="zh-CN" sz="2800" b="1" dirty="0" smtClean="0">
                <a:solidFill>
                  <a:schemeClr val="tx2">
                    <a:lumMod val="50000"/>
                  </a:schemeClr>
                </a:solidFill>
              </a:rPr>
              <a:t>For example:</a:t>
            </a:r>
            <a:endParaRPr lang="zh-CN" altLang="en-US" sz="2800" b="1"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2000"/>
                                        <p:tgtEl>
                                          <p:spTgt spid="12"/>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heel(1)">
                                      <p:cBhvr>
                                        <p:cTn id="17" dur="2000"/>
                                        <p:tgtEl>
                                          <p:spTgt spid="13"/>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heel(1)">
                                      <p:cBhvr>
                                        <p:cTn id="20" dur="2000"/>
                                        <p:tgtEl>
                                          <p:spTgt spid="14"/>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2000"/>
                                        <p:tgtEl>
                                          <p:spTgt spid="15"/>
                                        </p:tgtEl>
                                      </p:cBhvr>
                                    </p:animEffect>
                                  </p:childTnLst>
                                </p:cTn>
                              </p:par>
                              <p:par>
                                <p:cTn id="24" presetID="21" presetClass="entr" presetSubtype="1"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heel(1)">
                                      <p:cBhvr>
                                        <p:cTn id="26" dur="2000"/>
                                        <p:tgtEl>
                                          <p:spTgt spid="17"/>
                                        </p:tgtEl>
                                      </p:cBhvr>
                                    </p:animEffect>
                                  </p:childTnLst>
                                </p:cTn>
                              </p:par>
                              <p:par>
                                <p:cTn id="27" presetID="21" presetClass="entr" presetSubtype="1"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heel(1)">
                                      <p:cBhvr>
                                        <p:cTn id="29" dur="2000"/>
                                        <p:tgtEl>
                                          <p:spTgt spid="20"/>
                                        </p:tgtEl>
                                      </p:cBhvr>
                                    </p:animEffect>
                                  </p:childTnLst>
                                </p:cTn>
                              </p:par>
                              <p:par>
                                <p:cTn id="30" presetID="21" presetClass="entr" presetSubtype="1"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heel(1)">
                                      <p:cBhvr>
                                        <p:cTn id="32" dur="2000"/>
                                        <p:tgtEl>
                                          <p:spTgt spid="22"/>
                                        </p:tgtEl>
                                      </p:cBhvr>
                                    </p:animEffect>
                                  </p:childTnLst>
                                </p:cTn>
                              </p:par>
                              <p:par>
                                <p:cTn id="33" presetID="21" presetClass="entr" presetSubtype="1"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20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randombar(horizontal)">
                                      <p:cBhvr>
                                        <p:cTn id="40" dur="500"/>
                                        <p:tgtEl>
                                          <p:spTgt spid="26"/>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randombar(horizontal)">
                                      <p:cBhvr>
                                        <p:cTn id="43" dur="500"/>
                                        <p:tgtEl>
                                          <p:spTgt spid="27"/>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randombar(horizontal)">
                                      <p:cBhvr>
                                        <p:cTn id="46" dur="500"/>
                                        <p:tgtEl>
                                          <p:spTgt spid="28"/>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randombar(horizontal)">
                                      <p:cBhvr>
                                        <p:cTn id="49" dur="500"/>
                                        <p:tgtEl>
                                          <p:spTgt spid="29"/>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randombar(horizontal)">
                                      <p:cBhvr>
                                        <p:cTn id="52" dur="500"/>
                                        <p:tgtEl>
                                          <p:spTgt spid="30"/>
                                        </p:tgtEl>
                                      </p:cBhvr>
                                    </p:animEffect>
                                  </p:childTnLst>
                                </p:cTn>
                              </p:par>
                              <p:par>
                                <p:cTn id="53" presetID="14" presetClass="entr" presetSubtype="1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randombar(horizontal)">
                                      <p:cBhvr>
                                        <p:cTn id="58" dur="500"/>
                                        <p:tgtEl>
                                          <p:spTgt spid="34"/>
                                        </p:tgtEl>
                                      </p:cBhvr>
                                    </p:animEffect>
                                  </p:childTnLst>
                                </p:cTn>
                              </p:par>
                              <p:par>
                                <p:cTn id="59" presetID="14" presetClass="entr" presetSubtype="1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randombar(horizontal)">
                                      <p:cBhvr>
                                        <p:cTn id="61" dur="500"/>
                                        <p:tgtEl>
                                          <p:spTgt spid="36"/>
                                        </p:tgtEl>
                                      </p:cBhvr>
                                    </p:animEffect>
                                  </p:childTnLst>
                                </p:cTn>
                              </p:par>
                              <p:par>
                                <p:cTn id="62" presetID="14" presetClass="entr" presetSubtype="10"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randombar(horizontal)">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barn(inVertical)">
                                      <p:cBhvr>
                                        <p:cTn id="69" dur="500"/>
                                        <p:tgtEl>
                                          <p:spTgt spid="39"/>
                                        </p:tgtEl>
                                      </p:cBhvr>
                                    </p:animEffect>
                                  </p:childTnLst>
                                </p:cTn>
                              </p:par>
                              <p:par>
                                <p:cTn id="70" presetID="16" presetClass="entr" presetSubtype="21" fill="hold"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barn(inVertical)">
                                      <p:cBhvr>
                                        <p:cTn id="72" dur="500"/>
                                        <p:tgtEl>
                                          <p:spTgt spid="41"/>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barn(inVertical)">
                                      <p:cBhvr>
                                        <p:cTn id="75" dur="500"/>
                                        <p:tgtEl>
                                          <p:spTgt spid="42"/>
                                        </p:tgtEl>
                                      </p:cBhvr>
                                    </p:animEffect>
                                  </p:childTnLst>
                                </p:cTn>
                              </p:par>
                              <p:par>
                                <p:cTn id="76" presetID="16" presetClass="entr" presetSubtype="21" fill="hold" nodeType="with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barn(inVertical)">
                                      <p:cBhvr>
                                        <p:cTn id="78" dur="500"/>
                                        <p:tgtEl>
                                          <p:spTgt spid="43"/>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barn(inVertical)">
                                      <p:cBhvr>
                                        <p:cTn id="81" dur="500"/>
                                        <p:tgtEl>
                                          <p:spTgt spid="47"/>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barn(inVertical)">
                                      <p:cBhvr>
                                        <p:cTn id="84" dur="500"/>
                                        <p:tgtEl>
                                          <p:spTgt spid="48"/>
                                        </p:tgtEl>
                                      </p:cBhvr>
                                    </p:animEffect>
                                  </p:childTnLst>
                                </p:cTn>
                              </p:par>
                              <p:par>
                                <p:cTn id="85" presetID="16" presetClass="entr" presetSubtype="21" fill="hold"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barn(inVertical)">
                                      <p:cBhvr>
                                        <p:cTn id="87" dur="500"/>
                                        <p:tgtEl>
                                          <p:spTgt spid="50"/>
                                        </p:tgtEl>
                                      </p:cBhvr>
                                    </p:animEffect>
                                  </p:childTnLst>
                                </p:cTn>
                              </p:par>
                              <p:par>
                                <p:cTn id="88" presetID="16" presetClass="entr" presetSubtype="21" fill="hold"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barn(inVertical)">
                                      <p:cBhvr>
                                        <p:cTn id="90" dur="500"/>
                                        <p:tgtEl>
                                          <p:spTgt spid="52"/>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down)">
                                      <p:cBhvr>
                                        <p:cTn id="9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P spid="14" grpId="0" animBg="1"/>
      <p:bldP spid="15" grpId="0" animBg="1"/>
      <p:bldP spid="26" grpId="0" animBg="1"/>
      <p:bldP spid="27" grpId="0" animBg="1"/>
      <p:bldP spid="28" grpId="0" animBg="1"/>
      <p:bldP spid="29" grpId="0" animBg="1"/>
      <p:bldP spid="30" grpId="0" animBg="1"/>
      <p:bldP spid="39" grpId="0" animBg="1"/>
      <p:bldP spid="42" grpId="0" animBg="1"/>
      <p:bldP spid="47" grpId="0" animBg="1"/>
      <p:bldP spid="48" grpId="0" animBg="1"/>
      <p:bldP spid="53"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467544" y="332656"/>
            <a:ext cx="8136904" cy="6370975"/>
          </a:xfrm>
          <a:prstGeom prst="rect">
            <a:avLst/>
          </a:prstGeom>
        </p:spPr>
        <p:txBody>
          <a:bodyPr wrap="square">
            <a:spAutoFit/>
          </a:bodyPr>
          <a:lstStyle/>
          <a:p>
            <a:r>
              <a:rPr lang="en-US" altLang="zh-CN" sz="3400" b="1" dirty="0" smtClean="0"/>
              <a:t>                                      Tigers</a:t>
            </a:r>
            <a:endParaRPr lang="en-US" altLang="zh-CN" sz="3400" b="1" dirty="0"/>
          </a:p>
          <a:p>
            <a:r>
              <a:rPr lang="en-US" altLang="zh-CN" sz="3400" b="1" dirty="0"/>
              <a:t>       At present, many animals, like tigers, are in </a:t>
            </a:r>
            <a:r>
              <a:rPr lang="en-US" altLang="zh-CN" sz="3400" b="1" dirty="0" smtClean="0"/>
              <a:t>  danger</a:t>
            </a:r>
            <a:r>
              <a:rPr lang="en-US" altLang="zh-CN" sz="3400" b="1" dirty="0"/>
              <a:t>. Tigers are very strong. I think it is important to protect China's tigers. Many people kill tigers for their fur, meat, money or something else. And a lot of trees are cut down, so tigers are losing their home. The governments should pass laws to protect tigers as well as other wild animals and make a sweet home to both animals and people.   </a:t>
            </a:r>
          </a:p>
          <a:p>
            <a:endParaRPr lang="en-US" altLang="zh-CN" sz="3400" b="1" dirty="0"/>
          </a:p>
        </p:txBody>
      </p:sp>
    </p:spTree>
    <p:extLst>
      <p:ext uri="{BB962C8B-B14F-4D97-AF65-F5344CB8AC3E}">
        <p14:creationId xmlns:p14="http://schemas.microsoft.com/office/powerpoint/2010/main" val="1610667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395536" y="-47208"/>
            <a:ext cx="8604448" cy="6986528"/>
          </a:xfrm>
          <a:prstGeom prst="rect">
            <a:avLst/>
          </a:prstGeom>
          <a:solidFill>
            <a:schemeClr val="accent3">
              <a:lumMod val="20000"/>
              <a:lumOff val="80000"/>
            </a:schemeClr>
          </a:solidFill>
        </p:spPr>
        <p:txBody>
          <a:bodyPr wrap="square">
            <a:spAutoFit/>
          </a:bodyPr>
          <a:lstStyle/>
          <a:p>
            <a:pPr algn="ctr"/>
            <a:r>
              <a:rPr lang="en-US" altLang="zh-CN" sz="3200" b="1" dirty="0" smtClean="0"/>
              <a:t>Elephants </a:t>
            </a:r>
            <a:endParaRPr lang="en-US" altLang="zh-CN" sz="3200" b="1" dirty="0"/>
          </a:p>
          <a:p>
            <a:r>
              <a:rPr lang="en-US" altLang="zh-CN" sz="3200" b="1" dirty="0"/>
              <a:t>      Elephants are friendly and kind. They like eating grass and fruit. But in the last few years, there are less and less elephants live in the world. There are only </a:t>
            </a:r>
            <a:r>
              <a:rPr lang="en-US" altLang="zh-CN" sz="3200" b="1" dirty="0" smtClean="0"/>
              <a:t>35</a:t>
            </a:r>
            <a:r>
              <a:rPr lang="en-US" altLang="zh-CN" sz="3200" b="1" dirty="0"/>
              <a:t>,</a:t>
            </a:r>
            <a:r>
              <a:rPr lang="en-US" altLang="zh-CN" sz="3200" b="1" dirty="0" smtClean="0"/>
              <a:t>000 </a:t>
            </a:r>
            <a:r>
              <a:rPr lang="en-US" altLang="zh-CN" sz="3200" b="1" dirty="0"/>
              <a:t>elephants in the world. Most of them live in India. And there are only 250 elephants in China. Our government builds a nature reserve called </a:t>
            </a:r>
            <a:r>
              <a:rPr lang="en-US" altLang="zh-CN" sz="3200" b="1" dirty="0" err="1"/>
              <a:t>Xishuangbanna</a:t>
            </a:r>
            <a:r>
              <a:rPr lang="en-US" altLang="zh-CN" sz="3200" b="1" dirty="0"/>
              <a:t>. It is working hard to protect the elephants. Many people want to kill them to get their meat and teeth. So many elephants died. And the rest of elephants don’t have enough places to live and enough food to eat. They are in danger now. Let’s try our best to care for </a:t>
            </a:r>
            <a:r>
              <a:rPr lang="en-US" altLang="zh-CN" sz="3200" b="1" dirty="0" smtClean="0"/>
              <a:t>elephants.</a:t>
            </a:r>
            <a:endParaRPr lang="en-US" altLang="zh-CN" sz="3200" b="1" dirty="0"/>
          </a:p>
        </p:txBody>
      </p:sp>
    </p:spTree>
    <p:extLst>
      <p:ext uri="{BB962C8B-B14F-4D97-AF65-F5344CB8AC3E}">
        <p14:creationId xmlns:p14="http://schemas.microsoft.com/office/powerpoint/2010/main" val="4024731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矩形 1"/>
          <p:cNvSpPr/>
          <p:nvPr/>
        </p:nvSpPr>
        <p:spPr>
          <a:xfrm>
            <a:off x="539552" y="0"/>
            <a:ext cx="7992888" cy="6740307"/>
          </a:xfrm>
          <a:prstGeom prst="rect">
            <a:avLst/>
          </a:prstGeom>
          <a:solidFill>
            <a:schemeClr val="accent3">
              <a:lumMod val="20000"/>
              <a:lumOff val="80000"/>
            </a:schemeClr>
          </a:solidFill>
        </p:spPr>
        <p:txBody>
          <a:bodyPr wrap="square">
            <a:spAutoFit/>
          </a:bodyPr>
          <a:lstStyle/>
          <a:p>
            <a:pPr algn="ctr"/>
            <a:r>
              <a:rPr lang="en-US" altLang="zh-CN" sz="3600" b="1" dirty="0"/>
              <a:t> Dolphins </a:t>
            </a:r>
          </a:p>
          <a:p>
            <a:r>
              <a:rPr lang="en-US" altLang="zh-CN" sz="3600" b="1" dirty="0"/>
              <a:t>      Dolphins live in the sea. They live on fish, shrimps and so on. Dolphins are very friendly and peaceful. Dolphins are very clever. Unluckily, the number of dolphins is getting smaller and smaller. Because of water pollution, there is less and less space for dolphins. They are in danger now. We should protect our oceans to save them. If we don’t protect them, maybe we’ll lose our good friends one day. </a:t>
            </a:r>
            <a:endParaRPr lang="zh-CN" altLang="en-US" sz="3600" b="1" dirty="0"/>
          </a:p>
        </p:txBody>
      </p:sp>
    </p:spTree>
    <p:extLst>
      <p:ext uri="{BB962C8B-B14F-4D97-AF65-F5344CB8AC3E}">
        <p14:creationId xmlns:p14="http://schemas.microsoft.com/office/powerpoint/2010/main" val="39036928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TextBox 2"/>
          <p:cNvSpPr txBox="1"/>
          <p:nvPr/>
        </p:nvSpPr>
        <p:spPr>
          <a:xfrm>
            <a:off x="0" y="-99392"/>
            <a:ext cx="370790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4000" b="1"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Group Work</a:t>
            </a:r>
            <a:endParaRPr lang="zh-CN" altLang="en-US" sz="40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209925" y="404664"/>
            <a:ext cx="8682555" cy="2308324"/>
          </a:xfrm>
          <a:prstGeom prst="rect">
            <a:avLst/>
          </a:prstGeom>
          <a:noFill/>
        </p:spPr>
        <p:txBody>
          <a:bodyPr wrap="square" rtlCol="0">
            <a:spAutoFit/>
          </a:bodyPr>
          <a:lstStyle/>
          <a:p>
            <a:r>
              <a:rPr lang="en-US" altLang="zh-CN" sz="2400" b="1" dirty="0" smtClean="0">
                <a:solidFill>
                  <a:prstClr val="black"/>
                </a:solidFill>
              </a:rPr>
              <a:t>Choose one of the passages and read individually then discuss in groups of four. Make a  mind map and write down your own slogan.  Finally, make a group report for us. </a:t>
            </a:r>
            <a:r>
              <a:rPr lang="zh-CN" altLang="en-US" sz="2400" b="1" dirty="0" smtClean="0">
                <a:solidFill>
                  <a:prstClr val="black"/>
                </a:solidFill>
              </a:rPr>
              <a:t>小组选择一种濒危动物进行个人阅读，</a:t>
            </a:r>
            <a:r>
              <a:rPr lang="zh-CN" altLang="en-US" sz="2400" b="1" dirty="0">
                <a:solidFill>
                  <a:prstClr val="black"/>
                </a:solidFill>
              </a:rPr>
              <a:t>然后</a:t>
            </a:r>
            <a:r>
              <a:rPr lang="zh-CN" altLang="en-US" sz="2400" b="1" dirty="0" smtClean="0">
                <a:solidFill>
                  <a:prstClr val="black"/>
                </a:solidFill>
              </a:rPr>
              <a:t>以四人为小组制作思维导图。小组成员根据你们自己制作的思维导图介绍你们所阅读的濒危动物，并且展示你们保护动物的口号。</a:t>
            </a:r>
            <a:endParaRPr lang="zh-CN" altLang="en-US" sz="2400" b="1" dirty="0">
              <a:solidFill>
                <a:prstClr val="black"/>
              </a:solidFill>
            </a:endParaRPr>
          </a:p>
        </p:txBody>
      </p:sp>
      <p:sp>
        <p:nvSpPr>
          <p:cNvPr id="5" name="椭圆 4"/>
          <p:cNvSpPr/>
          <p:nvPr/>
        </p:nvSpPr>
        <p:spPr>
          <a:xfrm>
            <a:off x="841446" y="4484172"/>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a:off x="109700" y="3769234"/>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1565409" y="3775791"/>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13"/>
          <p:cNvSpPr/>
          <p:nvPr/>
        </p:nvSpPr>
        <p:spPr>
          <a:xfrm>
            <a:off x="107504" y="5135725"/>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1565409" y="5127075"/>
            <a:ext cx="712712" cy="708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7" name="直接连接符 16"/>
          <p:cNvCxnSpPr>
            <a:stCxn id="5" idx="1"/>
            <a:endCxn id="12" idx="5"/>
          </p:cNvCxnSpPr>
          <p:nvPr/>
        </p:nvCxnSpPr>
        <p:spPr>
          <a:xfrm flipH="1" flipV="1">
            <a:off x="718038" y="4373875"/>
            <a:ext cx="227782" cy="21403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3" idx="3"/>
            <a:endCxn id="5" idx="7"/>
          </p:cNvCxnSpPr>
          <p:nvPr/>
        </p:nvCxnSpPr>
        <p:spPr>
          <a:xfrm flipH="1">
            <a:off x="1449784" y="4380432"/>
            <a:ext cx="219999" cy="2074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5" idx="3"/>
            <a:endCxn id="14" idx="7"/>
          </p:cNvCxnSpPr>
          <p:nvPr/>
        </p:nvCxnSpPr>
        <p:spPr>
          <a:xfrm flipH="1">
            <a:off x="715842" y="5088813"/>
            <a:ext cx="229978" cy="15065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5" idx="5"/>
            <a:endCxn id="15" idx="1"/>
          </p:cNvCxnSpPr>
          <p:nvPr/>
        </p:nvCxnSpPr>
        <p:spPr>
          <a:xfrm>
            <a:off x="1449784" y="5088813"/>
            <a:ext cx="219999" cy="1420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708002" y="5032569"/>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矩形 26"/>
          <p:cNvSpPr/>
          <p:nvPr/>
        </p:nvSpPr>
        <p:spPr>
          <a:xfrm>
            <a:off x="3860304" y="4532832"/>
            <a:ext cx="1077069" cy="8655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矩形 27"/>
          <p:cNvSpPr/>
          <p:nvPr/>
        </p:nvSpPr>
        <p:spPr>
          <a:xfrm>
            <a:off x="2708176" y="3987278"/>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28"/>
          <p:cNvSpPr/>
          <p:nvPr/>
        </p:nvSpPr>
        <p:spPr>
          <a:xfrm>
            <a:off x="5220072" y="3987278"/>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矩形 29"/>
          <p:cNvSpPr/>
          <p:nvPr/>
        </p:nvSpPr>
        <p:spPr>
          <a:xfrm>
            <a:off x="5220071" y="5058908"/>
            <a:ext cx="924669" cy="7131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2" name="直接连接符 31"/>
          <p:cNvCxnSpPr>
            <a:stCxn id="27" idx="1"/>
            <a:endCxn id="28" idx="3"/>
          </p:cNvCxnSpPr>
          <p:nvPr/>
        </p:nvCxnSpPr>
        <p:spPr>
          <a:xfrm flipH="1" flipV="1">
            <a:off x="3632845" y="4343873"/>
            <a:ext cx="227459" cy="62175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27" idx="1"/>
            <a:endCxn id="26" idx="3"/>
          </p:cNvCxnSpPr>
          <p:nvPr/>
        </p:nvCxnSpPr>
        <p:spPr>
          <a:xfrm flipH="1">
            <a:off x="3632671" y="4965627"/>
            <a:ext cx="227633" cy="42353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27" idx="3"/>
            <a:endCxn id="29" idx="1"/>
          </p:cNvCxnSpPr>
          <p:nvPr/>
        </p:nvCxnSpPr>
        <p:spPr>
          <a:xfrm flipV="1">
            <a:off x="4937373" y="4343873"/>
            <a:ext cx="282699" cy="62175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27" idx="3"/>
            <a:endCxn id="30" idx="1"/>
          </p:cNvCxnSpPr>
          <p:nvPr/>
        </p:nvCxnSpPr>
        <p:spPr>
          <a:xfrm>
            <a:off x="4937373" y="4965627"/>
            <a:ext cx="282698" cy="449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6588224" y="3805228"/>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1" name="直接箭头连接符 40"/>
          <p:cNvCxnSpPr>
            <a:stCxn id="39" idx="3"/>
          </p:cNvCxnSpPr>
          <p:nvPr/>
        </p:nvCxnSpPr>
        <p:spPr>
          <a:xfrm flipV="1">
            <a:off x="7524328" y="4244707"/>
            <a:ext cx="360040"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905235" y="3769234"/>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3" name="直接箭头连接符 42"/>
          <p:cNvCxnSpPr/>
          <p:nvPr/>
        </p:nvCxnSpPr>
        <p:spPr>
          <a:xfrm>
            <a:off x="8373287" y="4648193"/>
            <a:ext cx="0" cy="4406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905235" y="5070321"/>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矩形 47"/>
          <p:cNvSpPr/>
          <p:nvPr/>
        </p:nvSpPr>
        <p:spPr>
          <a:xfrm>
            <a:off x="6588224" y="5065378"/>
            <a:ext cx="936104" cy="8789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50" name="直接箭头连接符 49"/>
          <p:cNvCxnSpPr>
            <a:stCxn id="47" idx="1"/>
            <a:endCxn id="48" idx="3"/>
          </p:cNvCxnSpPr>
          <p:nvPr/>
        </p:nvCxnSpPr>
        <p:spPr>
          <a:xfrm flipH="1" flipV="1">
            <a:off x="7524328" y="5504858"/>
            <a:ext cx="380907" cy="494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48" idx="0"/>
            <a:endCxn id="39" idx="2"/>
          </p:cNvCxnSpPr>
          <p:nvPr/>
        </p:nvCxnSpPr>
        <p:spPr>
          <a:xfrm flipV="1">
            <a:off x="7056276" y="4684187"/>
            <a:ext cx="0" cy="38119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21189" y="5879013"/>
            <a:ext cx="7895519" cy="646331"/>
          </a:xfrm>
          <a:prstGeom prst="rect">
            <a:avLst/>
          </a:prstGeom>
          <a:noFill/>
        </p:spPr>
        <p:txBody>
          <a:bodyPr wrap="square" rtlCol="0">
            <a:spAutoFit/>
          </a:bodyPr>
          <a:lstStyle/>
          <a:p>
            <a:r>
              <a:rPr lang="en-US" altLang="zh-CN" sz="3600" b="1" dirty="0" smtClean="0">
                <a:solidFill>
                  <a:srgbClr val="FF0000"/>
                </a:solidFill>
              </a:rPr>
              <a:t>You can also design your own mind map. </a:t>
            </a:r>
            <a:endParaRPr lang="zh-CN" altLang="en-US" sz="3600" b="1" dirty="0">
              <a:solidFill>
                <a:srgbClr val="FF0000"/>
              </a:solidFill>
            </a:endParaRPr>
          </a:p>
        </p:txBody>
      </p:sp>
      <p:sp>
        <p:nvSpPr>
          <p:cNvPr id="54" name="TextBox 53"/>
          <p:cNvSpPr txBox="1"/>
          <p:nvPr/>
        </p:nvSpPr>
        <p:spPr>
          <a:xfrm>
            <a:off x="181708" y="3241769"/>
            <a:ext cx="3886236" cy="523220"/>
          </a:xfrm>
          <a:prstGeom prst="rect">
            <a:avLst/>
          </a:prstGeom>
          <a:noFill/>
        </p:spPr>
        <p:txBody>
          <a:bodyPr wrap="square" rtlCol="0">
            <a:spAutoFit/>
          </a:bodyPr>
          <a:lstStyle/>
          <a:p>
            <a:r>
              <a:rPr lang="en-US" altLang="zh-CN" sz="2800" b="1" dirty="0" smtClean="0">
                <a:solidFill>
                  <a:srgbClr val="1F497D">
                    <a:lumMod val="50000"/>
                  </a:srgbClr>
                </a:solidFill>
              </a:rPr>
              <a:t>For example:</a:t>
            </a:r>
            <a:endParaRPr lang="zh-CN" altLang="en-US" sz="2800" b="1" dirty="0">
              <a:solidFill>
                <a:srgbClr val="1F497D">
                  <a:lumMod val="50000"/>
                </a:srgbClr>
              </a:solidFill>
            </a:endParaRPr>
          </a:p>
        </p:txBody>
      </p:sp>
    </p:spTree>
    <p:extLst>
      <p:ext uri="{BB962C8B-B14F-4D97-AF65-F5344CB8AC3E}">
        <p14:creationId xmlns:p14="http://schemas.microsoft.com/office/powerpoint/2010/main" val="42318792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35696" y="-823"/>
            <a:ext cx="5292603" cy="1107996"/>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en-US" altLang="zh-CN" sz="6600" b="1" dirty="0" smtClean="0">
                <a:solidFill>
                  <a:srgbClr val="FF0066"/>
                </a:solidFill>
                <a:latin typeface="Arial Black" panose="020B0A04020102020204" pitchFamily="34" charset="0"/>
              </a:rPr>
              <a:t>Show </a:t>
            </a:r>
            <a:r>
              <a:rPr lang="en-US" altLang="zh-CN" sz="6600" b="1" dirty="0">
                <a:solidFill>
                  <a:srgbClr val="FF0066"/>
                </a:solidFill>
                <a:latin typeface="Arial Black" panose="020B0A04020102020204" pitchFamily="34" charset="0"/>
              </a:rPr>
              <a:t>Time</a:t>
            </a:r>
            <a:endParaRPr lang="zh-CN" altLang="en-US" sz="66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Black" panose="020B0A04020102020204" pitchFamily="34" charset="0"/>
            </a:endParaRPr>
          </a:p>
        </p:txBody>
      </p:sp>
      <p:pic>
        <p:nvPicPr>
          <p:cNvPr id="1028" name="Picture 4" descr="http://pic.58pic.com/58pic/13/20/42/30U58PICi2T_10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45" y="1772816"/>
            <a:ext cx="5364088" cy="48965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48065" y="2337842"/>
            <a:ext cx="4007036" cy="3539430"/>
          </a:xfrm>
          <a:prstGeom prst="rect">
            <a:avLst/>
          </a:prstGeom>
          <a:solidFill>
            <a:srgbClr val="FFFFCC"/>
          </a:solidFill>
        </p:spPr>
        <p:txBody>
          <a:bodyPr wrap="square" rtlCol="0">
            <a:spAutoFit/>
          </a:bodyPr>
          <a:lstStyle/>
          <a:p>
            <a:pPr marL="342900" indent="-342900">
              <a:buAutoNum type="arabicPeriod"/>
            </a:pPr>
            <a:r>
              <a:rPr lang="zh-CN" altLang="en-US" sz="3200" b="1" dirty="0" smtClean="0"/>
              <a:t>语言表达流利   </a:t>
            </a:r>
            <a:r>
              <a:rPr lang="en-US" altLang="zh-CN" sz="3200" b="1" dirty="0" smtClean="0"/>
              <a:t>3 </a:t>
            </a:r>
            <a:r>
              <a:rPr lang="zh-CN" altLang="en-US" sz="3200" b="1" dirty="0" smtClean="0"/>
              <a:t>分      </a:t>
            </a:r>
            <a:endParaRPr lang="en-US" altLang="zh-CN" sz="3200" b="1" dirty="0" smtClean="0"/>
          </a:p>
          <a:p>
            <a:r>
              <a:rPr lang="en-US" altLang="zh-CN" sz="3200" b="1" dirty="0" smtClean="0"/>
              <a:t>2. </a:t>
            </a:r>
            <a:r>
              <a:rPr lang="zh-CN" altLang="en-US" sz="3200" b="1" dirty="0" smtClean="0"/>
              <a:t>合作意识强   </a:t>
            </a:r>
            <a:r>
              <a:rPr lang="en-US" altLang="zh-CN" sz="3200" b="1" dirty="0" smtClean="0"/>
              <a:t>4</a:t>
            </a:r>
            <a:r>
              <a:rPr lang="zh-CN" altLang="en-US" sz="3200" b="1" dirty="0" smtClean="0"/>
              <a:t>分     </a:t>
            </a:r>
            <a:endParaRPr lang="en-US" altLang="zh-CN" sz="3200" b="1" dirty="0" smtClean="0"/>
          </a:p>
          <a:p>
            <a:r>
              <a:rPr lang="en-US" altLang="zh-CN" sz="3200" b="1" dirty="0" smtClean="0"/>
              <a:t>3. </a:t>
            </a:r>
            <a:r>
              <a:rPr lang="zh-CN" altLang="en-US" sz="3200" b="1" dirty="0" smtClean="0"/>
              <a:t>有独特的想法  </a:t>
            </a:r>
            <a:r>
              <a:rPr lang="en-US" altLang="zh-CN" sz="3200" b="1" dirty="0" smtClean="0"/>
              <a:t>3</a:t>
            </a:r>
            <a:r>
              <a:rPr lang="zh-CN" altLang="en-US" sz="3200" b="1" dirty="0" smtClean="0"/>
              <a:t>分</a:t>
            </a:r>
            <a:endParaRPr lang="en-US" altLang="zh-CN" sz="3200" b="1" dirty="0" smtClean="0"/>
          </a:p>
          <a:p>
            <a:r>
              <a:rPr lang="en-US" altLang="zh-CN" sz="3200" b="1" dirty="0" smtClean="0"/>
              <a:t>                                                 5—7</a:t>
            </a:r>
            <a:r>
              <a:rPr lang="zh-CN" altLang="en-US" sz="3200" b="1" dirty="0" smtClean="0"/>
              <a:t>分 </a:t>
            </a:r>
            <a:r>
              <a:rPr lang="zh-CN" altLang="en-US" sz="3200" b="1" dirty="0"/>
              <a:t>一</a:t>
            </a:r>
            <a:r>
              <a:rPr lang="zh-CN" altLang="en-US" sz="3200" b="1" dirty="0" smtClean="0"/>
              <a:t>张卡</a:t>
            </a:r>
            <a:endParaRPr lang="en-US" altLang="zh-CN" sz="3200" b="1" dirty="0" smtClean="0"/>
          </a:p>
          <a:p>
            <a:r>
              <a:rPr lang="en-US" altLang="zh-CN" sz="3200" b="1" dirty="0"/>
              <a:t> </a:t>
            </a:r>
            <a:r>
              <a:rPr lang="en-US" altLang="zh-CN" sz="3200" b="1" dirty="0" smtClean="0"/>
              <a:t>                                                8—10</a:t>
            </a:r>
            <a:r>
              <a:rPr lang="zh-CN" altLang="en-US" sz="3200" b="1" dirty="0" smtClean="0"/>
              <a:t>分 两张卡</a:t>
            </a:r>
            <a:endParaRPr lang="zh-CN" altLang="en-US" sz="32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0726" y="2902"/>
            <a:ext cx="250507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324544" y="1441177"/>
            <a:ext cx="9144000" cy="4031873"/>
          </a:xfrm>
          <a:prstGeom prst="rect">
            <a:avLst/>
          </a:prstGeom>
        </p:spPr>
        <p:txBody>
          <a:bodyPr wrap="square">
            <a:spAutoFit/>
          </a:bodyPr>
          <a:lstStyle/>
          <a:p>
            <a:r>
              <a:rPr lang="en-US" altLang="zh-CN" sz="3200" b="1" dirty="0" smtClean="0">
                <a:solidFill>
                  <a:srgbClr val="990000"/>
                </a:solidFill>
              </a:rPr>
              <a:t>1. </a:t>
            </a:r>
            <a:r>
              <a:rPr lang="en-US" altLang="zh-CN" sz="3200" b="1" dirty="0">
                <a:solidFill>
                  <a:srgbClr val="990000"/>
                </a:solidFill>
              </a:rPr>
              <a:t>We learn:</a:t>
            </a:r>
          </a:p>
          <a:p>
            <a:r>
              <a:rPr lang="en-US" altLang="zh-CN" sz="3200" b="1" dirty="0" smtClean="0">
                <a:sym typeface="Arial" panose="020B0604020202020204" pitchFamily="34" charset="0"/>
              </a:rPr>
              <a:t>How </a:t>
            </a:r>
            <a:r>
              <a:rPr lang="en-US" altLang="zh-CN" sz="3200" b="1" dirty="0">
                <a:sym typeface="Arial" panose="020B0604020202020204" pitchFamily="34" charset="0"/>
              </a:rPr>
              <a:t>to read and understand the passage about </a:t>
            </a:r>
            <a:r>
              <a:rPr lang="en-US" altLang="zh-CN" sz="3200" b="1" dirty="0" smtClean="0">
                <a:sym typeface="Arial" panose="020B0604020202020204" pitchFamily="34" charset="0"/>
              </a:rPr>
              <a:t>pandas</a:t>
            </a:r>
            <a:r>
              <a:rPr lang="en-US" altLang="zh-CN" sz="3200" b="1" dirty="0">
                <a:sym typeface="Arial" panose="020B0604020202020204" pitchFamily="34" charset="0"/>
              </a:rPr>
              <a:t>.    </a:t>
            </a:r>
          </a:p>
          <a:p>
            <a:r>
              <a:rPr lang="en-US" altLang="zh-CN" sz="3200" b="1" dirty="0">
                <a:sym typeface="Arial" panose="020B0604020202020204" pitchFamily="34" charset="0"/>
              </a:rPr>
              <a:t>How to help and save animals in danger.</a:t>
            </a:r>
            <a:r>
              <a:rPr lang="en-US" altLang="zh-CN" sz="3200" b="1" dirty="0"/>
              <a:t> </a:t>
            </a:r>
            <a:endParaRPr lang="en-US" altLang="zh-CN" sz="3200" b="1" dirty="0" smtClean="0">
              <a:solidFill>
                <a:srgbClr val="990000"/>
              </a:solidFill>
            </a:endParaRPr>
          </a:p>
          <a:p>
            <a:r>
              <a:rPr lang="en-US" altLang="zh-CN" sz="3200" b="1" dirty="0">
                <a:solidFill>
                  <a:srgbClr val="990000"/>
                </a:solidFill>
              </a:rPr>
              <a:t>2</a:t>
            </a:r>
            <a:r>
              <a:rPr lang="en-US" altLang="zh-CN" sz="3200" b="1" dirty="0" smtClean="0">
                <a:solidFill>
                  <a:srgbClr val="990000"/>
                </a:solidFill>
              </a:rPr>
              <a:t>.Some </a:t>
            </a:r>
            <a:r>
              <a:rPr lang="en-US" altLang="zh-CN" sz="3200" b="1" dirty="0">
                <a:solidFill>
                  <a:srgbClr val="990000"/>
                </a:solidFill>
              </a:rPr>
              <a:t>reading skills:</a:t>
            </a:r>
          </a:p>
          <a:p>
            <a:r>
              <a:rPr lang="en-US" altLang="zh-CN" sz="3200" b="1" dirty="0" smtClean="0"/>
              <a:t>How </a:t>
            </a:r>
            <a:r>
              <a:rPr lang="en-US" altLang="zh-CN" sz="3200" b="1" dirty="0"/>
              <a:t>to find the topic sentence.</a:t>
            </a:r>
          </a:p>
          <a:p>
            <a:r>
              <a:rPr lang="en-US" altLang="zh-CN" sz="3200" b="1" dirty="0"/>
              <a:t>How to make a mind </a:t>
            </a:r>
            <a:r>
              <a:rPr lang="en-US" altLang="zh-CN" sz="3200" b="1" dirty="0" smtClean="0"/>
              <a:t>map of a passage.</a:t>
            </a:r>
            <a:endParaRPr lang="en-US" altLang="zh-CN" sz="3200" b="1" dirty="0"/>
          </a:p>
          <a:p>
            <a:endParaRPr lang="zh-CN" altLang="en-US" sz="3200" b="1" dirty="0">
              <a:sym typeface="Arial" panose="020B0604020202020204" pitchFamily="34" charset="0"/>
            </a:endParaRPr>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34670"/>
            <a:ext cx="914400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46" y="0"/>
            <a:ext cx="9117654" cy="6858000"/>
          </a:xfrm>
          <a:prstGeom prst="rect">
            <a:avLst/>
          </a:prstGeom>
        </p:spPr>
      </p:pic>
      <p:sp>
        <p:nvSpPr>
          <p:cNvPr id="4" name="文本框 57359"/>
          <p:cNvSpPr txBox="1">
            <a:spLocks noChangeArrowheads="1"/>
          </p:cNvSpPr>
          <p:nvPr/>
        </p:nvSpPr>
        <p:spPr bwMode="auto">
          <a:xfrm>
            <a:off x="1116905" y="1857364"/>
            <a:ext cx="77755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3600" b="1" dirty="0">
                <a:solidFill>
                  <a:srgbClr val="FF0000"/>
                </a:solidFill>
              </a:rPr>
              <a:t>Module </a:t>
            </a:r>
            <a:r>
              <a:rPr lang="en-US" altLang="zh-CN" sz="3600" b="1" dirty="0">
                <a:solidFill>
                  <a:srgbClr val="FF0000"/>
                </a:solidFill>
              </a:rPr>
              <a:t>6</a:t>
            </a:r>
            <a:r>
              <a:rPr lang="en-US" sz="3600" b="1" dirty="0">
                <a:solidFill>
                  <a:srgbClr val="FF0000"/>
                </a:solidFill>
              </a:rPr>
              <a:t>    Animals in danger</a:t>
            </a:r>
            <a:endParaRPr lang="zh-CN" altLang="en-US" sz="3600" b="1" dirty="0">
              <a:solidFill>
                <a:srgbClr val="FF0000"/>
              </a:solidFill>
            </a:endParaRPr>
          </a:p>
        </p:txBody>
      </p:sp>
      <p:sp>
        <p:nvSpPr>
          <p:cNvPr id="5" name="文本框 57360"/>
          <p:cNvSpPr txBox="1">
            <a:spLocks noChangeArrowheads="1"/>
          </p:cNvSpPr>
          <p:nvPr/>
        </p:nvSpPr>
        <p:spPr bwMode="auto">
          <a:xfrm>
            <a:off x="26346" y="2422451"/>
            <a:ext cx="9141611" cy="179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200" b="1" dirty="0">
                <a:solidFill>
                  <a:srgbClr val="FF0000"/>
                </a:solidFill>
              </a:rPr>
              <a:t>Unit 2 </a:t>
            </a:r>
          </a:p>
          <a:p>
            <a:r>
              <a:rPr lang="en-US" sz="3200" b="1" dirty="0" smtClean="0">
                <a:solidFill>
                  <a:srgbClr val="FF0000"/>
                </a:solidFill>
              </a:rPr>
              <a:t>          The </a:t>
            </a:r>
            <a:r>
              <a:rPr lang="en-US" sz="3200" b="1" dirty="0">
                <a:solidFill>
                  <a:srgbClr val="FF0000"/>
                </a:solidFill>
              </a:rPr>
              <a:t>WWF is working hard to save them all.</a:t>
            </a:r>
          </a:p>
          <a:p>
            <a:pPr>
              <a:spcBef>
                <a:spcPct val="50000"/>
              </a:spcBef>
            </a:pPr>
            <a:endParaRPr lang="zh-CN" altLang="en-US" sz="3200" dirty="0"/>
          </a:p>
        </p:txBody>
      </p:sp>
      <p:sp>
        <p:nvSpPr>
          <p:cNvPr id="8" name="WordArt 6"/>
          <p:cNvSpPr>
            <a:spLocks noChangeArrowheads="1" noChangeShapeType="1" noTextEdit="1"/>
          </p:cNvSpPr>
          <p:nvPr/>
        </p:nvSpPr>
        <p:spPr bwMode="auto">
          <a:xfrm>
            <a:off x="924743" y="1412776"/>
            <a:ext cx="7344816" cy="1224136"/>
          </a:xfrm>
          <a:prstGeom prst="rect">
            <a:avLst/>
          </a:prstGeom>
        </p:spPr>
        <p:txBody>
          <a:bodyPr spcFirstLastPara="1" wrap="none" fromWordArt="1">
            <a:prstTxWarp prst="textArchUp">
              <a:avLst>
                <a:gd name="adj" fmla="val 10800000"/>
              </a:avLst>
            </a:prstTxWarp>
          </a:bodyPr>
          <a:lstStyle/>
          <a:p>
            <a:pPr algn="ctr">
              <a:lnSpc>
                <a:spcPct val="150000"/>
              </a:lnSpc>
              <a:defRPr/>
            </a:pPr>
            <a:r>
              <a:rPr lang="en-US" altLang="zh-CN" sz="3200" b="1" kern="10" dirty="0" smtClean="0">
                <a:ln w="9525">
                  <a:solidFill>
                    <a:srgbClr val="000000"/>
                  </a:solidFill>
                  <a:round/>
                </a:ln>
                <a:solidFill>
                  <a:srgbClr val="FF0000"/>
                </a:solidFill>
                <a:latin typeface="黑体" panose="02010609060101010101" charset="-122"/>
                <a:ea typeface="黑体" panose="02010609060101010101" charset="-122"/>
              </a:rPr>
              <a:t>2017</a:t>
            </a:r>
            <a:r>
              <a:rPr lang="zh-CN" altLang="en-US" sz="3200" b="1" kern="10" dirty="0" smtClean="0">
                <a:ln w="9525">
                  <a:solidFill>
                    <a:srgbClr val="000000"/>
                  </a:solidFill>
                  <a:round/>
                </a:ln>
                <a:solidFill>
                  <a:srgbClr val="FF0000"/>
                </a:solidFill>
                <a:latin typeface="黑体" panose="02010609060101010101" charset="-122"/>
                <a:ea typeface="黑体" panose="02010609060101010101" charset="-122"/>
              </a:rPr>
              <a:t>年</a:t>
            </a:r>
            <a:r>
              <a:rPr lang="zh-CN" altLang="en-US" sz="3200" b="1" kern="10" dirty="0">
                <a:ln w="9525">
                  <a:solidFill>
                    <a:srgbClr val="000000"/>
                  </a:solidFill>
                  <a:round/>
                </a:ln>
                <a:solidFill>
                  <a:srgbClr val="FF0000"/>
                </a:solidFill>
                <a:latin typeface="黑体" panose="02010609060101010101" charset="-122"/>
                <a:ea typeface="黑体" panose="02010609060101010101" charset="-122"/>
              </a:rPr>
              <a:t>全国初中英语</a:t>
            </a:r>
          </a:p>
          <a:p>
            <a:pPr algn="ctr">
              <a:defRPr/>
            </a:pPr>
            <a:r>
              <a:rPr lang="zh-CN" altLang="en-US" sz="3200" b="1" kern="10" dirty="0">
                <a:ln w="9525">
                  <a:solidFill>
                    <a:srgbClr val="000000"/>
                  </a:solidFill>
                  <a:round/>
                </a:ln>
                <a:solidFill>
                  <a:srgbClr val="FF0000"/>
                </a:solidFill>
                <a:latin typeface="黑体" panose="02010609060101010101" charset="-122"/>
                <a:ea typeface="黑体" panose="02010609060101010101" charset="-122"/>
              </a:rPr>
              <a:t>课堂教学评比观摩研讨会</a:t>
            </a:r>
          </a:p>
        </p:txBody>
      </p:sp>
      <p:sp>
        <p:nvSpPr>
          <p:cNvPr id="2" name="TextBox 1"/>
          <p:cNvSpPr txBox="1"/>
          <p:nvPr/>
        </p:nvSpPr>
        <p:spPr>
          <a:xfrm>
            <a:off x="3692695" y="6309320"/>
            <a:ext cx="5559825" cy="523220"/>
          </a:xfrm>
          <a:prstGeom prst="rect">
            <a:avLst/>
          </a:prstGeom>
          <a:solidFill>
            <a:schemeClr val="accent5">
              <a:lumMod val="40000"/>
              <a:lumOff val="60000"/>
            </a:schemeClr>
          </a:solidFill>
        </p:spPr>
        <p:txBody>
          <a:bodyPr wrap="square" rtlCol="0">
            <a:spAutoFit/>
          </a:bodyPr>
          <a:lstStyle/>
          <a:p>
            <a:r>
              <a:rPr lang="zh-CN" altLang="en-US" sz="2800" b="1" dirty="0" smtClean="0"/>
              <a:t>海南省 海口秀峰实验学校   李宛微</a:t>
            </a:r>
            <a:endParaRPr lang="zh-CN" altLang="en-US" sz="2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图片 66561" descr="SHLM_3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文本框 66562"/>
          <p:cNvSpPr txBox="1">
            <a:spLocks noChangeArrowheads="1"/>
          </p:cNvSpPr>
          <p:nvPr/>
        </p:nvSpPr>
        <p:spPr bwMode="auto">
          <a:xfrm>
            <a:off x="900113" y="1341438"/>
            <a:ext cx="77041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endParaRPr lang="zh-CN" altLang="en-US" sz="6000" b="1" smtClean="0">
              <a:solidFill>
                <a:srgbClr val="FF0066"/>
              </a:solidFill>
            </a:endParaRPr>
          </a:p>
        </p:txBody>
      </p:sp>
      <p:sp>
        <p:nvSpPr>
          <p:cNvPr id="23555" name="文本框 66563"/>
          <p:cNvSpPr txBox="1">
            <a:spLocks noChangeArrowheads="1"/>
          </p:cNvSpPr>
          <p:nvPr/>
        </p:nvSpPr>
        <p:spPr bwMode="auto">
          <a:xfrm>
            <a:off x="684213" y="1628775"/>
            <a:ext cx="2036762" cy="457200"/>
          </a:xfrm>
          <a:prstGeom prst="rect">
            <a:avLst/>
          </a:prstGeom>
          <a:noFill/>
          <a:ln>
            <a:noFill/>
          </a:ln>
          <a:effectLst>
            <a:outerShdw dist="35921" dir="2700000" sy="50000" kx="2115830" algn="bl" rotWithShape="0">
              <a:srgbClr val="C0C0C0">
                <a:alpha val="7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endParaRPr lang="zh-CN" altLang="en-US" sz="2400" smtClean="0">
              <a:solidFill>
                <a:srgbClr val="000000"/>
              </a:solidFill>
            </a:endParaRPr>
          </a:p>
        </p:txBody>
      </p:sp>
      <p:sp>
        <p:nvSpPr>
          <p:cNvPr id="23556" name="文本框 66564"/>
          <p:cNvSpPr txBox="1">
            <a:spLocks noChangeArrowheads="1"/>
          </p:cNvSpPr>
          <p:nvPr/>
        </p:nvSpPr>
        <p:spPr bwMode="auto">
          <a:xfrm>
            <a:off x="179388" y="188913"/>
            <a:ext cx="77755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50000"/>
              </a:spcBef>
              <a:spcAft>
                <a:spcPct val="0"/>
              </a:spcAft>
              <a:buFont typeface="Arial" panose="020B0604020202020204" pitchFamily="34" charset="0"/>
              <a:buNone/>
            </a:pPr>
            <a:r>
              <a:rPr lang="en-US" altLang="zh-CN" sz="4800" b="1" smtClean="0">
                <a:solidFill>
                  <a:srgbClr val="FF0000"/>
                </a:solidFill>
              </a:rPr>
              <a:t>Homework</a:t>
            </a:r>
            <a:endParaRPr lang="zh-CN" altLang="en-US" sz="4800" b="1" smtClean="0">
              <a:solidFill>
                <a:srgbClr val="FF0000"/>
              </a:solidFill>
            </a:endParaRPr>
          </a:p>
        </p:txBody>
      </p:sp>
      <p:sp>
        <p:nvSpPr>
          <p:cNvPr id="23557" name="文本框 66565"/>
          <p:cNvSpPr txBox="1">
            <a:spLocks noChangeArrowheads="1"/>
          </p:cNvSpPr>
          <p:nvPr/>
        </p:nvSpPr>
        <p:spPr bwMode="auto">
          <a:xfrm>
            <a:off x="179388" y="1012825"/>
            <a:ext cx="8964612" cy="1754326"/>
          </a:xfrm>
          <a:prstGeom prst="rect">
            <a:avLst/>
          </a:prstGeom>
          <a:solidFill>
            <a:schemeClr val="accent1"/>
          </a:solidFill>
          <a:ln>
            <a:noFill/>
          </a:ln>
        </p:spPr>
        <p:txBody>
          <a:bodyPr>
            <a:spAutoFit/>
          </a:bodyPr>
          <a:lstStyle/>
          <a:p>
            <a:pPr algn="ctr" fontAlgn="base">
              <a:spcBef>
                <a:spcPct val="0"/>
              </a:spcBef>
              <a:spcAft>
                <a:spcPct val="0"/>
              </a:spcAft>
              <a:buFont typeface="Arial" panose="020B0604020202020204" pitchFamily="34" charset="0"/>
              <a:buNone/>
            </a:pPr>
            <a:r>
              <a:rPr lang="en-US" altLang="zh-CN" sz="3600" b="1" dirty="0" smtClean="0">
                <a:solidFill>
                  <a:srgbClr val="0000CC"/>
                </a:solidFill>
              </a:rPr>
              <a:t>Choose a kind of animals in danger and write a passage about how to protect it with the help of a mind map.</a:t>
            </a:r>
            <a:endParaRPr lang="zh-CN" altLang="en-US" sz="3600" b="1" dirty="0" smtClean="0">
              <a:solidFill>
                <a:srgbClr val="0000CC"/>
              </a:solidFill>
            </a:endParaRPr>
          </a:p>
        </p:txBody>
      </p:sp>
      <p:pic>
        <p:nvPicPr>
          <p:cNvPr id="23558" name="图片 66566" descr="154_11446_dd1257b47037eb3[1]"/>
          <p:cNvPicPr>
            <a:picLocks noChangeAspect="1" noChangeArrowheads="1"/>
          </p:cNvPicPr>
          <p:nvPr/>
        </p:nvPicPr>
        <p:blipFill>
          <a:blip r:embed="rId3">
            <a:clrChange>
              <a:clrFrom>
                <a:srgbClr val="FFFFFF"/>
              </a:clrFrom>
              <a:clrTo>
                <a:srgbClr val="FFFFFF">
                  <a:alpha val="0"/>
                </a:srgbClr>
              </a:clrTo>
            </a:clrChange>
            <a:lum bright="6000"/>
            <a:extLst>
              <a:ext uri="{28A0092B-C50C-407E-A947-70E740481C1C}">
                <a14:useLocalDpi xmlns:a14="http://schemas.microsoft.com/office/drawing/2010/main" val="0"/>
              </a:ext>
            </a:extLst>
          </a:blip>
          <a:srcRect/>
          <a:stretch>
            <a:fillRect/>
          </a:stretch>
        </p:blipFill>
        <p:spPr bwMode="auto">
          <a:xfrm>
            <a:off x="2051050" y="2708275"/>
            <a:ext cx="4932363" cy="29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日期占位符 1"/>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mtClean="0">
              <a:solidFill>
                <a:srgbClr val="000000"/>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sp>
        <p:nvSpPr>
          <p:cNvPr id="7" name="矩形 6"/>
          <p:cNvSpPr/>
          <p:nvPr/>
        </p:nvSpPr>
        <p:spPr>
          <a:xfrm>
            <a:off x="2892984" y="1916832"/>
            <a:ext cx="3392853" cy="923330"/>
          </a:xfrm>
          <a:prstGeom prst="rect">
            <a:avLst/>
          </a:prstGeom>
          <a:noFill/>
        </p:spPr>
        <p:txBody>
          <a:bodyPr wrap="none" lIns="91440" tIns="45720" rIns="91440" bIns="45720">
            <a:spAutoFit/>
          </a:bodyPr>
          <a:lstStyle/>
          <a:p>
            <a:pPr algn="ctr"/>
            <a:r>
              <a:rPr lang="en-US" altLang="zh-CN"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Thank you!</a:t>
            </a:r>
            <a:endParaRPr lang="zh-CN" alt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3314" name="Picture 2" descr="http://upload.ct.youth.cn/2015/0323/14270667766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68960"/>
            <a:ext cx="9144000" cy="3789040"/>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60" y="-27384"/>
            <a:ext cx="914400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0" y="548680"/>
            <a:ext cx="10537551" cy="1446550"/>
          </a:xfrm>
          <a:prstGeom prst="rect">
            <a:avLst/>
          </a:prstGeom>
          <a:noFill/>
        </p:spPr>
        <p:txBody>
          <a:bodyPr wrap="square" lIns="91440" tIns="45720" rIns="91440" bIns="45720">
            <a:spAutoFit/>
          </a:bodyPr>
          <a:lstStyle/>
          <a:p>
            <a:pPr algn="just"/>
            <a:r>
              <a:rPr lang="en-US" altLang="zh-CN" sz="44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Animals are our friends</a:t>
            </a:r>
            <a:r>
              <a:rPr lang="en-US" altLang="zh-CN" sz="4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 </a:t>
            </a:r>
          </a:p>
          <a:p>
            <a:pPr algn="just"/>
            <a:r>
              <a:rPr lang="en-US" altLang="zh-CN" sz="4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To protect them is to protect ourselves.</a:t>
            </a:r>
            <a:endParaRPr lang="zh-CN" altLang="en-US" sz="44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1000"/>
                                        <p:tgtEl>
                                          <p:spTgt spid="13314"/>
                                        </p:tgtEl>
                                      </p:cBhvr>
                                    </p:animEffect>
                                    <p:anim calcmode="lin" valueType="num">
                                      <p:cBhvr>
                                        <p:cTn id="13" dur="1000" fill="hold"/>
                                        <p:tgtEl>
                                          <p:spTgt spid="13314"/>
                                        </p:tgtEl>
                                        <p:attrNameLst>
                                          <p:attrName>ppt_x</p:attrName>
                                        </p:attrNameLst>
                                      </p:cBhvr>
                                      <p:tavLst>
                                        <p:tav tm="0">
                                          <p:val>
                                            <p:strVal val="#ppt_x"/>
                                          </p:val>
                                        </p:tav>
                                        <p:tav tm="100000">
                                          <p:val>
                                            <p:strVal val="#ppt_x"/>
                                          </p:val>
                                        </p:tav>
                                      </p:tavLst>
                                    </p:anim>
                                    <p:anim calcmode="lin" valueType="num">
                                      <p:cBhvr>
                                        <p:cTn id="14" dur="1000" fill="hold"/>
                                        <p:tgtEl>
                                          <p:spTgt spid="133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8926" y="-24"/>
            <a:ext cx="3071834" cy="1928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8" name="Picture 2" descr="熊猫在外国真的很受欢迎吗？"/>
          <p:cNvPicPr>
            <a:picLocks noChangeAspect="1" noChangeArrowheads="1"/>
          </p:cNvPicPr>
          <p:nvPr/>
        </p:nvPicPr>
        <p:blipFill>
          <a:blip r:embed="rId4"/>
          <a:srcRect/>
          <a:stretch>
            <a:fillRect/>
          </a:stretch>
        </p:blipFill>
        <p:spPr bwMode="auto">
          <a:xfrm>
            <a:off x="6143636" y="2643182"/>
            <a:ext cx="3000364" cy="1914522"/>
          </a:xfrm>
          <a:prstGeom prst="rect">
            <a:avLst/>
          </a:prstGeom>
          <a:noFill/>
        </p:spPr>
      </p:pic>
      <p:sp>
        <p:nvSpPr>
          <p:cNvPr id="6" name="矩形 5"/>
          <p:cNvSpPr/>
          <p:nvPr/>
        </p:nvSpPr>
        <p:spPr>
          <a:xfrm>
            <a:off x="20233" y="1476073"/>
            <a:ext cx="4047711" cy="584775"/>
          </a:xfrm>
          <a:prstGeom prst="rect">
            <a:avLst/>
          </a:prstGeom>
          <a:solidFill>
            <a:schemeClr val="accent5">
              <a:lumMod val="20000"/>
              <a:lumOff val="80000"/>
            </a:schemeClr>
          </a:solidFill>
        </p:spPr>
        <p:txBody>
          <a:bodyPr wrap="none">
            <a:spAutoFit/>
          </a:bodyPr>
          <a:lstStyle/>
          <a:p>
            <a:r>
              <a:rPr lang="en-US" altLang="zh-CN" sz="3200" b="1" dirty="0">
                <a:solidFill>
                  <a:prstClr val="black"/>
                </a:solidFill>
              </a:rPr>
              <a:t>in the research centers</a:t>
            </a:r>
          </a:p>
        </p:txBody>
      </p:sp>
      <p:cxnSp>
        <p:nvCxnSpPr>
          <p:cNvPr id="4" name="直接箭头连接符 3"/>
          <p:cNvCxnSpPr/>
          <p:nvPr/>
        </p:nvCxnSpPr>
        <p:spPr>
          <a:xfrm flipV="1">
            <a:off x="4912496" y="1997551"/>
            <a:ext cx="1161949" cy="569474"/>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3637" y="0"/>
            <a:ext cx="3000364" cy="2585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http://pic.58pic.com/58pic/17/55/93/65W58PICfFk_102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91780" y="2126071"/>
            <a:ext cx="2929918" cy="2556344"/>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箭头连接符 6"/>
          <p:cNvCxnSpPr>
            <a:endCxn id="12" idx="1"/>
          </p:cNvCxnSpPr>
          <p:nvPr/>
        </p:nvCxnSpPr>
        <p:spPr>
          <a:xfrm>
            <a:off x="5517447" y="4554851"/>
            <a:ext cx="586313" cy="839496"/>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H="1">
            <a:off x="1799692" y="4259721"/>
            <a:ext cx="792088" cy="382314"/>
          </a:xfrm>
          <a:prstGeom prst="straightConnector1">
            <a:avLst/>
          </a:prstGeom>
          <a:ln w="412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724128" y="5225622"/>
            <a:ext cx="2592288" cy="115212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1"/>
                </a:solidFill>
              </a:rPr>
              <a:t>bamboo</a:t>
            </a:r>
            <a:endParaRPr lang="zh-CN" altLang="en-US" sz="3200" b="1" dirty="0">
              <a:solidFill>
                <a:schemeClr val="tx1"/>
              </a:solidFill>
            </a:endParaRPr>
          </a:p>
        </p:txBody>
      </p:sp>
      <p:sp>
        <p:nvSpPr>
          <p:cNvPr id="15" name="椭圆 14"/>
          <p:cNvSpPr/>
          <p:nvPr/>
        </p:nvSpPr>
        <p:spPr>
          <a:xfrm>
            <a:off x="36403" y="4682415"/>
            <a:ext cx="2808312" cy="115212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tx1"/>
                </a:solidFill>
              </a:rPr>
              <a:t>Sichuan</a:t>
            </a:r>
            <a:endParaRPr lang="zh-CN" altLang="en-US" sz="3200" b="1" dirty="0">
              <a:solidFill>
                <a:schemeClr val="tx1"/>
              </a:solidFill>
            </a:endParaRPr>
          </a:p>
        </p:txBody>
      </p:sp>
      <p:sp>
        <p:nvSpPr>
          <p:cNvPr id="16" name="矩形 15"/>
          <p:cNvSpPr/>
          <p:nvPr/>
        </p:nvSpPr>
        <p:spPr>
          <a:xfrm>
            <a:off x="-18240" y="5834543"/>
            <a:ext cx="3507692" cy="584775"/>
          </a:xfrm>
          <a:prstGeom prst="rect">
            <a:avLst/>
          </a:prstGeom>
        </p:spPr>
        <p:txBody>
          <a:bodyPr wrap="none">
            <a:spAutoFit/>
          </a:bodyPr>
          <a:lstStyle/>
          <a:p>
            <a:pPr lvl="0" fontAlgn="base">
              <a:spcBef>
                <a:spcPct val="0"/>
              </a:spcBef>
              <a:spcAft>
                <a:spcPct val="0"/>
              </a:spcAft>
            </a:pPr>
            <a:r>
              <a:rPr lang="en-US" altLang="zh-CN" sz="3200" b="1" noProof="1">
                <a:solidFill>
                  <a:srgbClr val="FF0000"/>
                </a:solidFill>
                <a:effectLst>
                  <a:outerShdw blurRad="38100" dist="38100" dir="2700000">
                    <a:srgbClr val="C0C0C0"/>
                  </a:outerShdw>
                </a:effectLst>
                <a:latin typeface="Arial" panose="020B0604020202020204" pitchFamily="34" charset="0"/>
                <a:ea typeface="宋体" panose="02010600030101010101" pitchFamily="2" charset="-122"/>
                <a:cs typeface="+mn-ea"/>
              </a:rPr>
              <a:t>Southwest</a:t>
            </a:r>
            <a:r>
              <a:rPr lang="en-US" altLang="zh-CN" sz="3200" b="1" noProof="1">
                <a:solidFill>
                  <a:srgbClr val="FF0000"/>
                </a:solidFill>
                <a:latin typeface="Arial" panose="020B0604020202020204" pitchFamily="34" charset="0"/>
                <a:ea typeface="宋体" panose="02010600030101010101" pitchFamily="2" charset="-122"/>
                <a:cs typeface="+mn-ea"/>
              </a:rPr>
              <a:t> China</a:t>
            </a:r>
            <a:endParaRPr lang="en-US" altLang="zh-CN" sz="3200" noProof="1">
              <a:solidFill>
                <a:srgbClr val="FF0000"/>
              </a:solidFill>
              <a:latin typeface="Arial" panose="020B0604020202020204" pitchFamily="34" charset="0"/>
              <a:ea typeface="宋体" panose="02010600030101010101" pitchFamily="2" charset="-122"/>
            </a:endParaRPr>
          </a:p>
        </p:txBody>
      </p:sp>
      <p:sp>
        <p:nvSpPr>
          <p:cNvPr id="20" name="矩形 19"/>
          <p:cNvSpPr/>
          <p:nvPr/>
        </p:nvSpPr>
        <p:spPr>
          <a:xfrm>
            <a:off x="3339" y="2063362"/>
            <a:ext cx="3406125" cy="584775"/>
          </a:xfrm>
          <a:prstGeom prst="rect">
            <a:avLst/>
          </a:prstGeom>
          <a:solidFill>
            <a:schemeClr val="accent5">
              <a:lumMod val="20000"/>
              <a:lumOff val="80000"/>
            </a:schemeClr>
          </a:solidFill>
        </p:spPr>
        <p:txBody>
          <a:bodyPr wrap="none">
            <a:spAutoFit/>
          </a:bodyPr>
          <a:lstStyle/>
          <a:p>
            <a:r>
              <a:rPr lang="en-US" altLang="zh-CN" sz="3200" b="1" dirty="0">
                <a:solidFill>
                  <a:prstClr val="black"/>
                </a:solidFill>
              </a:rPr>
              <a:t>in the nature parks</a:t>
            </a:r>
          </a:p>
        </p:txBody>
      </p:sp>
      <p:cxnSp>
        <p:nvCxnSpPr>
          <p:cNvPr id="22" name="直接箭头连接符 21"/>
          <p:cNvCxnSpPr>
            <a:stCxn id="15" idx="0"/>
          </p:cNvCxnSpPr>
          <p:nvPr/>
        </p:nvCxnSpPr>
        <p:spPr>
          <a:xfrm flipH="1" flipV="1">
            <a:off x="1289760" y="3495097"/>
            <a:ext cx="150799" cy="1187318"/>
          </a:xfrm>
          <a:prstGeom prst="straightConnector1">
            <a:avLst/>
          </a:prstGeom>
          <a:ln w="41275">
            <a:solidFill>
              <a:srgbClr val="FF33CC"/>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98859" y="1997551"/>
            <a:ext cx="151216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001296" y="1484784"/>
            <a:ext cx="1722832" cy="584775"/>
          </a:xfrm>
          <a:prstGeom prst="rect">
            <a:avLst/>
          </a:prstGeom>
          <a:solidFill>
            <a:srgbClr val="FFFFCC"/>
          </a:solidFill>
        </p:spPr>
        <p:txBody>
          <a:bodyPr wrap="square" rtlCol="0">
            <a:spAutoFit/>
          </a:bodyPr>
          <a:lstStyle/>
          <a:p>
            <a:r>
              <a:rPr lang="en-US" altLang="zh-CN" sz="3200" b="1" dirty="0" smtClean="0">
                <a:solidFill>
                  <a:srgbClr val="FF0000"/>
                </a:solidFill>
              </a:rPr>
              <a:t>/</a:t>
            </a:r>
            <a:r>
              <a:rPr lang="en-US" altLang="zh-CN" sz="3200" b="1" dirty="0" err="1" smtClean="0">
                <a:solidFill>
                  <a:srgbClr val="FF0000"/>
                </a:solidFill>
              </a:rPr>
              <a:t>rɪ</a:t>
            </a:r>
            <a:r>
              <a:rPr lang="en-US" altLang="zh-CN" sz="3200" b="1" dirty="0" err="1">
                <a:solidFill>
                  <a:srgbClr val="FF0000"/>
                </a:solidFill>
              </a:rPr>
              <a:t>ˈ</a:t>
            </a:r>
            <a:r>
              <a:rPr lang="en-US" altLang="zh-CN" sz="3200" b="1" dirty="0" err="1" smtClean="0">
                <a:solidFill>
                  <a:srgbClr val="FF0000"/>
                </a:solidFill>
              </a:rPr>
              <a:t>sɜ:tʃ</a:t>
            </a:r>
            <a:r>
              <a:rPr lang="en-US" altLang="zh-CN" sz="3200" b="1" dirty="0" smtClean="0">
                <a:solidFill>
                  <a:srgbClr val="FF0000"/>
                </a:solidFill>
              </a:rPr>
              <a:t>/</a:t>
            </a:r>
            <a:endParaRPr lang="en-US" altLang="zh-CN" sz="3200" b="1" dirty="0">
              <a:solidFill>
                <a:srgbClr val="FF0000"/>
              </a:solidFill>
            </a:endParaRPr>
          </a:p>
        </p:txBody>
      </p:sp>
      <p:cxnSp>
        <p:nvCxnSpPr>
          <p:cNvPr id="31" name="直接连接符 30"/>
          <p:cNvCxnSpPr/>
          <p:nvPr/>
        </p:nvCxnSpPr>
        <p:spPr>
          <a:xfrm>
            <a:off x="1154051" y="2567025"/>
            <a:ext cx="113570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3377356" y="2109528"/>
            <a:ext cx="1770708" cy="584775"/>
          </a:xfrm>
          <a:prstGeom prst="rect">
            <a:avLst/>
          </a:prstGeom>
          <a:solidFill>
            <a:srgbClr val="FFFFCC"/>
          </a:solidFill>
        </p:spPr>
        <p:txBody>
          <a:bodyPr wrap="square" rtlCol="0">
            <a:spAutoFit/>
          </a:bodyPr>
          <a:lstStyle/>
          <a:p>
            <a:r>
              <a:rPr lang="en-US" altLang="zh-CN" sz="3200" b="1" dirty="0">
                <a:solidFill>
                  <a:srgbClr val="FF0000"/>
                </a:solidFill>
              </a:rPr>
              <a:t>/ˈ</a:t>
            </a:r>
            <a:r>
              <a:rPr lang="en-US" altLang="zh-CN" sz="3200" b="1" dirty="0" err="1">
                <a:solidFill>
                  <a:srgbClr val="FF0000"/>
                </a:solidFill>
              </a:rPr>
              <a:t>neɪtʃə</a:t>
            </a:r>
            <a:r>
              <a:rPr lang="en-US" altLang="zh-CN" sz="3200" b="1" dirty="0" smtClean="0">
                <a:solidFill>
                  <a:srgbClr val="FF0000"/>
                </a:solidFill>
              </a:rPr>
              <a:t>/</a:t>
            </a:r>
            <a:endParaRPr lang="zh-CN" altLang="en-US" sz="3200" b="1" dirty="0">
              <a:solidFill>
                <a:srgbClr val="FF0000"/>
              </a:solidFill>
            </a:endParaRPr>
          </a:p>
        </p:txBody>
      </p:sp>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4715" y="1566483"/>
            <a:ext cx="5570347" cy="3597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66990" y="2655701"/>
            <a:ext cx="5252960" cy="376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0" y="-27384"/>
            <a:ext cx="4143372"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Pre-reading</a:t>
            </a:r>
            <a:endParaRPr lang="zh-CN" alt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4955" y="561844"/>
            <a:ext cx="5440861" cy="376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36403" y="548680"/>
            <a:ext cx="2022733" cy="584775"/>
          </a:xfrm>
          <a:prstGeom prst="rect">
            <a:avLst/>
          </a:prstGeom>
          <a:solidFill>
            <a:schemeClr val="accent5">
              <a:lumMod val="20000"/>
              <a:lumOff val="80000"/>
            </a:schemeClr>
          </a:solidFill>
        </p:spPr>
        <p:txBody>
          <a:bodyPr wrap="none">
            <a:spAutoFit/>
          </a:bodyPr>
          <a:lstStyle/>
          <a:p>
            <a:pPr lvl="0"/>
            <a:r>
              <a:rPr lang="en-US" altLang="zh-CN" sz="3200" b="1" dirty="0">
                <a:solidFill>
                  <a:prstClr val="black"/>
                </a:solidFill>
              </a:rPr>
              <a:t>in the zoos</a:t>
            </a:r>
          </a:p>
        </p:txBody>
      </p:sp>
      <p:pic>
        <p:nvPicPr>
          <p:cNvPr id="1027"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91101" y="1133455"/>
            <a:ext cx="5172075" cy="376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3056" y="980728"/>
            <a:ext cx="1988045" cy="584775"/>
          </a:xfrm>
          <a:prstGeom prst="rect">
            <a:avLst/>
          </a:prstGeom>
          <a:solidFill>
            <a:schemeClr val="accent5">
              <a:lumMod val="20000"/>
              <a:lumOff val="80000"/>
            </a:schemeClr>
          </a:solidFill>
        </p:spPr>
        <p:txBody>
          <a:bodyPr wrap="none">
            <a:spAutoFit/>
          </a:bodyPr>
          <a:lstStyle/>
          <a:p>
            <a:r>
              <a:rPr lang="en-US" altLang="zh-CN" sz="3200" b="1" dirty="0">
                <a:solidFill>
                  <a:prstClr val="black"/>
                </a:solidFill>
                <a:sym typeface="+mn-ea"/>
              </a:rPr>
              <a:t>in the wild</a:t>
            </a:r>
            <a:endParaRPr lang="en-US" altLang="zh-CN" sz="3200" b="1"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1000"/>
                                        <p:tgtEl>
                                          <p:spTgt spid="1026"/>
                                        </p:tgtEl>
                                      </p:cBhvr>
                                    </p:animEffect>
                                    <p:anim calcmode="lin" valueType="num">
                                      <p:cBhvr>
                                        <p:cTn id="13" dur="1000" fill="hold"/>
                                        <p:tgtEl>
                                          <p:spTgt spid="1026"/>
                                        </p:tgtEl>
                                        <p:attrNameLst>
                                          <p:attrName>ppt_x</p:attrName>
                                        </p:attrNameLst>
                                      </p:cBhvr>
                                      <p:tavLst>
                                        <p:tav tm="0">
                                          <p:val>
                                            <p:strVal val="#ppt_x"/>
                                          </p:val>
                                        </p:tav>
                                        <p:tav tm="100000">
                                          <p:val>
                                            <p:strVal val="#ppt_x"/>
                                          </p:val>
                                        </p:tav>
                                      </p:tavLst>
                                    </p:anim>
                                    <p:anim calcmode="lin" valueType="num">
                                      <p:cBhvr>
                                        <p:cTn id="1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fade">
                                      <p:cBhvr>
                                        <p:cTn id="19" dur="1000"/>
                                        <p:tgtEl>
                                          <p:spTgt spid="1028"/>
                                        </p:tgtEl>
                                      </p:cBhvr>
                                    </p:animEffect>
                                    <p:anim calcmode="lin" valueType="num">
                                      <p:cBhvr>
                                        <p:cTn id="20" dur="1000" fill="hold"/>
                                        <p:tgtEl>
                                          <p:spTgt spid="1028"/>
                                        </p:tgtEl>
                                        <p:attrNameLst>
                                          <p:attrName>ppt_x</p:attrName>
                                        </p:attrNameLst>
                                      </p:cBhvr>
                                      <p:tavLst>
                                        <p:tav tm="0">
                                          <p:val>
                                            <p:strVal val="#ppt_x"/>
                                          </p:val>
                                        </p:tav>
                                        <p:tav tm="100000">
                                          <p:val>
                                            <p:strVal val="#ppt_x"/>
                                          </p:val>
                                        </p:tav>
                                      </p:tavLst>
                                    </p:anim>
                                    <p:anim calcmode="lin" valueType="num">
                                      <p:cBhvr>
                                        <p:cTn id="21"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945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inVertical)">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nodeType="clickEffect">
                                  <p:stCondLst>
                                    <p:cond delay="0"/>
                                  </p:stCondLst>
                                  <p:childTnLst>
                                    <p:set>
                                      <p:cBhvr>
                                        <p:cTn id="60" dur="1" fill="hold">
                                          <p:stCondLst>
                                            <p:cond delay="0"/>
                                          </p:stCondLst>
                                        </p:cTn>
                                        <p:tgtEl>
                                          <p:spTgt spid="2"/>
                                        </p:tgtEl>
                                        <p:attrNameLst>
                                          <p:attrName>style.visibility</p:attrName>
                                        </p:attrNameLst>
                                      </p:cBhvr>
                                      <p:to>
                                        <p:strVal val="hidden"/>
                                      </p:to>
                                    </p:set>
                                  </p:childTnLst>
                                </p:cTn>
                              </p:par>
                              <p:par>
                                <p:cTn id="61" presetID="1"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2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027"/>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05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nodeType="clickEffect">
                                  <p:stCondLst>
                                    <p:cond delay="0"/>
                                  </p:stCondLst>
                                  <p:childTnLst>
                                    <p:set>
                                      <p:cBhvr>
                                        <p:cTn id="80" dur="1" fill="hold">
                                          <p:stCondLst>
                                            <p:cond delay="0"/>
                                          </p:stCondLst>
                                        </p:cTn>
                                        <p:tgtEl>
                                          <p:spTgt spid="2054"/>
                                        </p:tgtEl>
                                        <p:attrNameLst>
                                          <p:attrName>style.visibility</p:attrName>
                                        </p:attrNameLst>
                                      </p:cBhvr>
                                      <p:to>
                                        <p:strVal val="hidden"/>
                                      </p:to>
                                    </p:set>
                                  </p:childTnLst>
                                </p:cTn>
                              </p:par>
                              <p:par>
                                <p:cTn id="81" presetID="1" presetClass="entr" presetSubtype="0" fill="hold" grpId="0" nodeType="withEffect">
                                  <p:stCondLst>
                                    <p:cond delay="0"/>
                                  </p:stCondLst>
                                  <p:childTnLst>
                                    <p:set>
                                      <p:cBhvr>
                                        <p:cTn id="82" dur="1" fill="hold">
                                          <p:stCondLst>
                                            <p:cond delay="0"/>
                                          </p:stCondLst>
                                        </p:cTn>
                                        <p:tgtEl>
                                          <p:spTgt spid="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055"/>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nodeType="clickEffect">
                                  <p:stCondLst>
                                    <p:cond delay="0"/>
                                  </p:stCondLst>
                                  <p:childTnLst>
                                    <p:set>
                                      <p:cBhvr>
                                        <p:cTn id="96" dur="1" fill="hold">
                                          <p:stCondLst>
                                            <p:cond delay="0"/>
                                          </p:stCondLst>
                                        </p:cTn>
                                        <p:tgtEl>
                                          <p:spTgt spid="2055"/>
                                        </p:tgtEl>
                                        <p:attrNameLst>
                                          <p:attrName>style.visibility</p:attrName>
                                        </p:attrNameLst>
                                      </p:cBhvr>
                                      <p:to>
                                        <p:strVal val="hidden"/>
                                      </p:to>
                                    </p:set>
                                  </p:childTnLst>
                                </p:cTn>
                              </p:par>
                              <p:par>
                                <p:cTn id="97" presetID="1" presetClass="entr" presetSubtype="0"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1"/>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5" grpId="0" animBg="1"/>
      <p:bldP spid="16" grpId="0"/>
      <p:bldP spid="20" grpId="0" animBg="1"/>
      <p:bldP spid="27" grpId="0" animBg="1"/>
      <p:bldP spid="29" grpId="0" animBg="1"/>
      <p:bldP spid="3"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TextBox 3"/>
          <p:cNvSpPr txBox="1"/>
          <p:nvPr/>
        </p:nvSpPr>
        <p:spPr>
          <a:xfrm>
            <a:off x="0" y="1"/>
            <a:ext cx="370790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While-reading</a:t>
            </a:r>
            <a:endParaRPr lang="zh-CN" alt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矩形 6"/>
          <p:cNvSpPr/>
          <p:nvPr/>
        </p:nvSpPr>
        <p:spPr>
          <a:xfrm>
            <a:off x="0" y="764043"/>
            <a:ext cx="9067800" cy="1569660"/>
          </a:xfrm>
          <a:prstGeom prst="rect">
            <a:avLst/>
          </a:prstGeom>
        </p:spPr>
        <p:txBody>
          <a:bodyPr wrap="square">
            <a:spAutoFit/>
          </a:bodyPr>
          <a:lstStyle/>
          <a:p>
            <a:pPr lvl="0" algn="just" fontAlgn="base">
              <a:spcBef>
                <a:spcPct val="0"/>
              </a:spcBef>
              <a:spcAft>
                <a:spcPct val="0"/>
              </a:spcAft>
            </a:pPr>
            <a:r>
              <a:rPr lang="en-US" altLang="zh-CN" sz="3200" b="1" dirty="0" smtClean="0">
                <a:solidFill>
                  <a:srgbClr val="000000"/>
                </a:solidFill>
                <a:latin typeface="Comic Sans MS" panose="030F0702030302020204" pitchFamily="66" charset="0"/>
                <a:ea typeface="宋体" panose="02010600030101010101" pitchFamily="2" charset="-122"/>
              </a:rPr>
              <a:t>Task 1: Fast reading. </a:t>
            </a:r>
          </a:p>
          <a:p>
            <a:pPr lvl="0" algn="just" fontAlgn="base">
              <a:spcBef>
                <a:spcPct val="0"/>
              </a:spcBef>
              <a:spcAft>
                <a:spcPct val="0"/>
              </a:spcAft>
            </a:pPr>
            <a:r>
              <a:rPr lang="en-US" altLang="zh-CN" sz="3200" b="1" dirty="0" smtClean="0">
                <a:solidFill>
                  <a:srgbClr val="000000"/>
                </a:solidFill>
                <a:latin typeface="Comic Sans MS" panose="030F0702030302020204" pitchFamily="66" charset="0"/>
                <a:ea typeface="宋体" panose="02010600030101010101" pitchFamily="2" charset="-122"/>
              </a:rPr>
              <a:t>Read the passage and match the </a:t>
            </a:r>
            <a:r>
              <a:rPr lang="en-US" altLang="zh-CN" sz="3200" b="1" dirty="0">
                <a:solidFill>
                  <a:srgbClr val="000000"/>
                </a:solidFill>
                <a:latin typeface="Comic Sans MS" panose="030F0702030302020204" pitchFamily="66" charset="0"/>
                <a:ea typeface="宋体" panose="02010600030101010101" pitchFamily="2" charset="-122"/>
              </a:rPr>
              <a:t>headings </a:t>
            </a:r>
            <a:r>
              <a:rPr lang="en-US" altLang="zh-CN" sz="3200" b="1" dirty="0" smtClean="0">
                <a:solidFill>
                  <a:srgbClr val="000000"/>
                </a:solidFill>
                <a:latin typeface="Comic Sans MS" panose="030F0702030302020204" pitchFamily="66" charset="0"/>
                <a:ea typeface="宋体" panose="02010600030101010101" pitchFamily="2" charset="-122"/>
              </a:rPr>
              <a:t>with paragraphs.(1’)</a:t>
            </a:r>
            <a:endParaRPr lang="en-US" altLang="zh-CN" sz="3200" b="1" dirty="0">
              <a:solidFill>
                <a:srgbClr val="000000"/>
              </a:solidFill>
              <a:latin typeface="Comic Sans MS" panose="030F0702030302020204" pitchFamily="66" charset="0"/>
              <a:ea typeface="华文行楷" panose="02010800040101010101" pitchFamily="2" charset="-122"/>
            </a:endParaRPr>
          </a:p>
        </p:txBody>
      </p:sp>
      <p:sp>
        <p:nvSpPr>
          <p:cNvPr id="14" name="文本框 72708"/>
          <p:cNvSpPr txBox="1">
            <a:spLocks noChangeArrowheads="1"/>
          </p:cNvSpPr>
          <p:nvPr/>
        </p:nvSpPr>
        <p:spPr bwMode="auto">
          <a:xfrm>
            <a:off x="470172" y="2451050"/>
            <a:ext cx="236220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latin typeface="Times New Roman" panose="02020603050405020304" pitchFamily="18" charset="0"/>
              </a:rPr>
              <a:t>Paragraph 1</a:t>
            </a:r>
          </a:p>
          <a:p>
            <a:endParaRPr lang="en-US" altLang="zh-CN" sz="3200" b="1" dirty="0">
              <a:latin typeface="Times New Roman" panose="02020603050405020304" pitchFamily="18" charset="0"/>
            </a:endParaRPr>
          </a:p>
          <a:p>
            <a:r>
              <a:rPr lang="en-US" altLang="zh-CN" sz="3200" b="1" dirty="0">
                <a:latin typeface="Times New Roman" panose="02020603050405020304" pitchFamily="18" charset="0"/>
              </a:rPr>
              <a:t>Paragraph 2</a:t>
            </a:r>
          </a:p>
          <a:p>
            <a:endParaRPr lang="en-US" altLang="zh-CN" sz="3200" b="1" dirty="0">
              <a:latin typeface="Times New Roman" panose="02020603050405020304" pitchFamily="18" charset="0"/>
            </a:endParaRPr>
          </a:p>
          <a:p>
            <a:r>
              <a:rPr lang="en-US" altLang="zh-CN" sz="3200" b="1" dirty="0">
                <a:latin typeface="Times New Roman" panose="02020603050405020304" pitchFamily="18" charset="0"/>
              </a:rPr>
              <a:t>Paragraph 3</a:t>
            </a:r>
          </a:p>
          <a:p>
            <a:endParaRPr lang="en-US" altLang="zh-CN" sz="3200" b="1" dirty="0">
              <a:latin typeface="Times New Roman" panose="02020603050405020304" pitchFamily="18" charset="0"/>
            </a:endParaRPr>
          </a:p>
          <a:p>
            <a:r>
              <a:rPr lang="en-US" altLang="zh-CN" sz="3200" b="1" dirty="0">
                <a:latin typeface="Times New Roman" panose="02020603050405020304" pitchFamily="18" charset="0"/>
              </a:rPr>
              <a:t>Paragraph 4</a:t>
            </a:r>
          </a:p>
        </p:txBody>
      </p:sp>
      <p:sp>
        <p:nvSpPr>
          <p:cNvPr id="15" name="文本框 72710"/>
          <p:cNvSpPr txBox="1">
            <a:spLocks noChangeArrowheads="1"/>
          </p:cNvSpPr>
          <p:nvPr/>
        </p:nvSpPr>
        <p:spPr bwMode="auto">
          <a:xfrm>
            <a:off x="3206476" y="5265688"/>
            <a:ext cx="58134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0" lang="en-US" altLang="zh-CN" sz="3200" b="1" i="0" u="none" strike="noStrike" kern="0" cap="none" spc="0" normalizeH="0" noProof="0" dirty="0" smtClean="0">
                <a:ln>
                  <a:noFill/>
                </a:ln>
                <a:solidFill>
                  <a:srgbClr val="FF0000"/>
                </a:solidFill>
                <a:effectLst/>
                <a:uLnTx/>
                <a:uFillTx/>
              </a:rPr>
              <a:t>    </a:t>
            </a:r>
            <a:r>
              <a:rPr kumimoji="0" lang="en-US" altLang="zh-CN" sz="3200" b="1" i="0" u="none" strike="noStrike" kern="0" cap="none" spc="0" normalizeH="0" baseline="0" noProof="0" dirty="0" smtClean="0">
                <a:ln>
                  <a:noFill/>
                </a:ln>
                <a:solidFill>
                  <a:srgbClr val="FF0000"/>
                </a:solidFill>
                <a:effectLst/>
                <a:uLnTx/>
                <a:uFillTx/>
              </a:rPr>
              <a:t>d)</a:t>
            </a:r>
            <a:r>
              <a:rPr kumimoji="0" lang="en-US" altLang="zh-CN" sz="3200" b="1" i="0" u="none" strike="noStrike" kern="0" cap="none" spc="0" normalizeH="0" baseline="0" noProof="0" dirty="0" smtClean="0">
                <a:ln>
                  <a:noFill/>
                </a:ln>
                <a:solidFill>
                  <a:srgbClr val="3131C3"/>
                </a:solidFill>
                <a:effectLst/>
                <a:uLnTx/>
                <a:uFillTx/>
              </a:rPr>
              <a:t>. An animal in danger</a:t>
            </a:r>
          </a:p>
        </p:txBody>
      </p:sp>
      <p:sp>
        <p:nvSpPr>
          <p:cNvPr id="16" name="文本框 72711"/>
          <p:cNvSpPr txBox="1">
            <a:spLocks noChangeArrowheads="1"/>
          </p:cNvSpPr>
          <p:nvPr/>
        </p:nvSpPr>
        <p:spPr bwMode="auto">
          <a:xfrm>
            <a:off x="3134468" y="4448125"/>
            <a:ext cx="41873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baseline="0" noProof="0" dirty="0" smtClean="0">
                <a:ln>
                  <a:noFill/>
                </a:ln>
                <a:solidFill>
                  <a:srgbClr val="3131C3"/>
                </a:solidFill>
                <a:effectLst/>
                <a:uLnTx/>
                <a:uFillTx/>
              </a:rPr>
              <a:t> </a:t>
            </a:r>
            <a:r>
              <a:rPr kumimoji="0" lang="en-US" altLang="zh-CN" sz="3200" b="1" i="0" u="none" strike="noStrike" kern="0" cap="none" spc="0" normalizeH="0" noProof="0" dirty="0" smtClean="0">
                <a:ln>
                  <a:noFill/>
                </a:ln>
                <a:solidFill>
                  <a:srgbClr val="3131C3"/>
                </a:solidFill>
                <a:effectLst/>
                <a:uLnTx/>
                <a:uFillTx/>
              </a:rPr>
              <a:t>   </a:t>
            </a:r>
            <a:r>
              <a:rPr kumimoji="0" lang="en-US" altLang="zh-CN" sz="3200" b="1" i="0" u="none" strike="noStrike" kern="0" cap="none" spc="0" normalizeH="0" baseline="0" noProof="0" dirty="0" smtClean="0">
                <a:ln>
                  <a:noFill/>
                </a:ln>
                <a:solidFill>
                  <a:srgbClr val="FF0000"/>
                </a:solidFill>
                <a:effectLst/>
                <a:uLnTx/>
                <a:uFillTx/>
              </a:rPr>
              <a:t>c)</a:t>
            </a:r>
            <a:r>
              <a:rPr kumimoji="0" lang="en-US" altLang="zh-CN" sz="3200" b="1" i="0" u="none" strike="noStrike" kern="0" cap="none" spc="0" normalizeH="0" baseline="0" noProof="0" dirty="0" smtClean="0">
                <a:ln>
                  <a:noFill/>
                </a:ln>
                <a:solidFill>
                  <a:srgbClr val="3131C3"/>
                </a:solidFill>
                <a:effectLst/>
                <a:uLnTx/>
                <a:uFillTx/>
              </a:rPr>
              <a:t>. The panda’s home</a:t>
            </a:r>
            <a:endParaRPr kumimoji="0" lang="en-US" altLang="zh-CN" sz="3200" b="1" i="0" u="none" strike="noStrike" kern="0" cap="none" spc="0" normalizeH="0" baseline="0" noProof="0" dirty="0" smtClean="0">
              <a:ln>
                <a:noFill/>
              </a:ln>
              <a:solidFill>
                <a:sysClr val="windowText" lastClr="000000"/>
              </a:solidFill>
              <a:effectLst/>
              <a:uLnTx/>
              <a:uFillTx/>
            </a:endParaRPr>
          </a:p>
        </p:txBody>
      </p:sp>
      <p:sp>
        <p:nvSpPr>
          <p:cNvPr id="17" name="文本框 72712"/>
          <p:cNvSpPr txBox="1">
            <a:spLocks noChangeArrowheads="1"/>
          </p:cNvSpPr>
          <p:nvPr/>
        </p:nvSpPr>
        <p:spPr bwMode="auto">
          <a:xfrm>
            <a:off x="3134295" y="2420888"/>
            <a:ext cx="61182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defRPr/>
            </a:pPr>
            <a:r>
              <a:rPr kumimoji="0" lang="en-US" altLang="zh-CN" sz="3200" b="1" i="0" u="none" strike="noStrike" kern="0" cap="none" spc="0" normalizeH="0" noProof="0" dirty="0" smtClean="0">
                <a:ln>
                  <a:noFill/>
                </a:ln>
                <a:solidFill>
                  <a:srgbClr val="FF0000"/>
                </a:solidFill>
                <a:effectLst/>
                <a:uLnTx/>
                <a:uFillTx/>
              </a:rPr>
              <a:t>    </a:t>
            </a:r>
            <a:r>
              <a:rPr kumimoji="0" lang="en-US" altLang="zh-CN" sz="3200" b="1" i="0" u="none" strike="noStrike" kern="0" cap="none" spc="0" normalizeH="0" baseline="0" noProof="0" dirty="0" smtClean="0">
                <a:ln>
                  <a:noFill/>
                </a:ln>
                <a:solidFill>
                  <a:srgbClr val="FF0000"/>
                </a:solidFill>
                <a:effectLst/>
                <a:uLnTx/>
                <a:uFillTx/>
              </a:rPr>
              <a:t>a)</a:t>
            </a:r>
            <a:r>
              <a:rPr kumimoji="0" lang="en-US" altLang="zh-CN" sz="3200" b="1" i="0" u="none" strike="noStrike" kern="0" cap="none" spc="0" normalizeH="0" baseline="0" noProof="0" dirty="0" smtClean="0">
                <a:ln>
                  <a:noFill/>
                </a:ln>
                <a:solidFill>
                  <a:srgbClr val="3131C3"/>
                </a:solidFill>
                <a:effectLst/>
                <a:uLnTx/>
                <a:uFillTx/>
              </a:rPr>
              <a:t>. Nature parks for pandas</a:t>
            </a:r>
          </a:p>
        </p:txBody>
      </p:sp>
      <p:sp>
        <p:nvSpPr>
          <p:cNvPr id="18" name="文本框 72713"/>
          <p:cNvSpPr txBox="1">
            <a:spLocks noChangeArrowheads="1"/>
          </p:cNvSpPr>
          <p:nvPr/>
        </p:nvSpPr>
        <p:spPr bwMode="auto">
          <a:xfrm>
            <a:off x="3206476" y="3381325"/>
            <a:ext cx="58324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noProof="0" dirty="0" smtClean="0">
                <a:ln>
                  <a:noFill/>
                </a:ln>
                <a:solidFill>
                  <a:srgbClr val="FF0000"/>
                </a:solidFill>
                <a:effectLst/>
                <a:uLnTx/>
                <a:uFillTx/>
              </a:rPr>
              <a:t>    </a:t>
            </a:r>
            <a:r>
              <a:rPr kumimoji="0" lang="en-US" altLang="zh-CN" sz="3200" b="1" i="0" u="none" strike="noStrike" kern="0" cap="none" spc="0" normalizeH="0" baseline="0" noProof="0" dirty="0" smtClean="0">
                <a:ln>
                  <a:noFill/>
                </a:ln>
                <a:solidFill>
                  <a:srgbClr val="FF0000"/>
                </a:solidFill>
                <a:effectLst/>
                <a:uLnTx/>
                <a:uFillTx/>
              </a:rPr>
              <a:t>b)</a:t>
            </a:r>
            <a:r>
              <a:rPr kumimoji="0" lang="en-US" altLang="zh-CN" sz="3200" b="1" i="0" u="none" strike="noStrike" kern="0" cap="none" spc="0" normalizeH="0" baseline="0" noProof="0" dirty="0" smtClean="0">
                <a:ln>
                  <a:noFill/>
                </a:ln>
                <a:solidFill>
                  <a:srgbClr val="3131C3"/>
                </a:solidFill>
                <a:effectLst/>
                <a:uLnTx/>
                <a:uFillTx/>
              </a:rPr>
              <a:t>. WWF and animals in        </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baseline="0" noProof="0" dirty="0" smtClean="0">
                <a:ln>
                  <a:noFill/>
                </a:ln>
                <a:solidFill>
                  <a:srgbClr val="3131C3"/>
                </a:solidFill>
                <a:effectLst/>
                <a:uLnTx/>
                <a:uFillTx/>
              </a:rPr>
              <a:t>         danger</a:t>
            </a:r>
            <a:endParaRPr kumimoji="0" lang="en-US" altLang="zh-CN" sz="3200" b="1" i="0" u="none" strike="noStrike" kern="0" cap="none" spc="0" normalizeH="0" baseline="0" noProof="0" dirty="0" smtClean="0">
              <a:ln>
                <a:noFill/>
              </a:ln>
              <a:solidFill>
                <a:sysClr val="windowText" lastClr="000000"/>
              </a:solidFill>
              <a:effectLst/>
              <a:uLnTx/>
              <a:uFillTx/>
            </a:endParaRPr>
          </a:p>
        </p:txBody>
      </p:sp>
      <p:sp>
        <p:nvSpPr>
          <p:cNvPr id="19" name="直接连接符 18"/>
          <p:cNvSpPr>
            <a:spLocks noChangeShapeType="1"/>
          </p:cNvSpPr>
          <p:nvPr/>
        </p:nvSpPr>
        <p:spPr bwMode="auto">
          <a:xfrm>
            <a:off x="2702420" y="2771725"/>
            <a:ext cx="1143000" cy="2743200"/>
          </a:xfrm>
          <a:prstGeom prst="line">
            <a:avLst/>
          </a:prstGeom>
          <a:noFill/>
          <a:ln w="50800">
            <a:solidFill>
              <a:srgbClr val="FF00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 name="直接连接符 19"/>
          <p:cNvSpPr>
            <a:spLocks noChangeShapeType="1"/>
          </p:cNvSpPr>
          <p:nvPr/>
        </p:nvSpPr>
        <p:spPr bwMode="auto">
          <a:xfrm>
            <a:off x="2702420" y="3686125"/>
            <a:ext cx="1143000" cy="990600"/>
          </a:xfrm>
          <a:prstGeom prst="line">
            <a:avLst/>
          </a:prstGeom>
          <a:noFill/>
          <a:ln w="50800">
            <a:solidFill>
              <a:srgbClr val="FF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kern="0">
              <a:solidFill>
                <a:sysClr val="windowText" lastClr="000000"/>
              </a:solidFill>
            </a:endParaRPr>
          </a:p>
        </p:txBody>
      </p:sp>
      <p:sp>
        <p:nvSpPr>
          <p:cNvPr id="21" name="直接连接符 20"/>
          <p:cNvSpPr>
            <a:spLocks noChangeShapeType="1"/>
          </p:cNvSpPr>
          <p:nvPr/>
        </p:nvSpPr>
        <p:spPr bwMode="auto">
          <a:xfrm flipV="1">
            <a:off x="2702420" y="2847925"/>
            <a:ext cx="1143000" cy="1828800"/>
          </a:xfrm>
          <a:prstGeom prst="line">
            <a:avLst/>
          </a:prstGeom>
          <a:noFill/>
          <a:ln w="50800">
            <a:solidFill>
              <a:srgbClr val="FF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kern="0">
              <a:solidFill>
                <a:sysClr val="windowText" lastClr="000000"/>
              </a:solidFill>
            </a:endParaRPr>
          </a:p>
        </p:txBody>
      </p:sp>
      <p:sp>
        <p:nvSpPr>
          <p:cNvPr id="22" name="直接连接符 21"/>
          <p:cNvSpPr>
            <a:spLocks noChangeShapeType="1"/>
          </p:cNvSpPr>
          <p:nvPr/>
        </p:nvSpPr>
        <p:spPr bwMode="auto">
          <a:xfrm flipV="1">
            <a:off x="2702420" y="3838525"/>
            <a:ext cx="1143000" cy="1828800"/>
          </a:xfrm>
          <a:prstGeom prst="line">
            <a:avLst/>
          </a:prstGeom>
          <a:noFill/>
          <a:ln w="50800">
            <a:solidFill>
              <a:srgbClr val="FF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kern="0">
              <a:solidFill>
                <a:sysClr val="windowText" lastClr="000000"/>
              </a:solidFill>
            </a:endParaRPr>
          </a:p>
        </p:txBody>
      </p:sp>
      <p:sp>
        <p:nvSpPr>
          <p:cNvPr id="24" name="十二角星 23"/>
          <p:cNvSpPr/>
          <p:nvPr/>
        </p:nvSpPr>
        <p:spPr>
          <a:xfrm>
            <a:off x="-152400" y="1903362"/>
            <a:ext cx="9372600" cy="4479925"/>
          </a:xfrm>
          <a:prstGeom prst="star12">
            <a:avLst/>
          </a:prstGeom>
          <a:solidFill>
            <a:srgbClr val="BBE0E3"/>
          </a:solidFill>
          <a:ln w="25400" cap="flat" cmpd="sng" algn="ctr">
            <a:solidFill>
              <a:srgbClr val="BBE0E3">
                <a:shade val="50000"/>
              </a:srgbClr>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r>
              <a:rPr lang="en-US" altLang="zh-CN" sz="3200" b="1" kern="0" dirty="0" smtClean="0">
                <a:solidFill>
                  <a:srgbClr val="0000CC"/>
                </a:solidFill>
                <a:latin typeface="Arial" panose="020B0604020202020204"/>
                <a:ea typeface="宋体" panose="02010600030101010101" pitchFamily="2" charset="-122"/>
              </a:rPr>
              <a:t>Tip 1:</a:t>
            </a:r>
            <a:r>
              <a:rPr lang="en-US" altLang="zh-CN" sz="3200" b="1" kern="0" dirty="0" smtClean="0">
                <a:solidFill>
                  <a:srgbClr val="FF0000"/>
                </a:solidFill>
                <a:latin typeface="Arial" panose="020B0604020202020204"/>
                <a:ea typeface="宋体" panose="02010600030101010101" pitchFamily="2" charset="-122"/>
              </a:rPr>
              <a:t> The topic sentence often lies at the first sentence or at the last sentence of the paragraph.</a:t>
            </a:r>
            <a:endParaRPr kumimoji="0" lang="zh-CN" altLang="en-US" sz="3200" b="1" i="0" u="none" strike="noStrike" kern="0" cap="none" spc="0" normalizeH="0" baseline="0" noProof="0" dirty="0">
              <a:ln>
                <a:noFill/>
              </a:ln>
              <a:solidFill>
                <a:srgbClr val="FF0000"/>
              </a:solidFill>
              <a:effectLst/>
              <a:uLnTx/>
              <a:uFillTx/>
              <a:latin typeface="Arial" panose="020B0604020202020204"/>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checkerboard(across)">
                                      <p:cBhvr>
                                        <p:cTn id="11" dur="500"/>
                                        <p:tgtEl>
                                          <p:spTgt spid="14"/>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checkerboard(across)">
                                      <p:cBhvr>
                                        <p:cTn id="14" dur="500"/>
                                        <p:tgtEl>
                                          <p:spTgt spid="15"/>
                                        </p:tgtEl>
                                      </p:cBhvr>
                                    </p:animEffect>
                                  </p:childTnLst>
                                </p:cTn>
                              </p:par>
                              <p:par>
                                <p:cTn id="15" presetID="5"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heckerboard(across)">
                                      <p:cBhvr>
                                        <p:cTn id="17" dur="500"/>
                                        <p:tgtEl>
                                          <p:spTgt spid="16"/>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checkerboard(across)">
                                      <p:cBhvr>
                                        <p:cTn id="20" dur="500"/>
                                        <p:tgtEl>
                                          <p:spTgt spid="17"/>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checkerboard(across)">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strips(downLeft)">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6"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strips(downRight)">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3"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trips(upRight)">
                                      <p:cBhvr>
                                        <p:cTn id="38" dur="5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3"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strips(upRight)">
                                      <p:cBhvr>
                                        <p:cTn id="43" dur="5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5" grpId="0"/>
      <p:bldP spid="16" grpId="0"/>
      <p:bldP spid="17" grpId="0"/>
      <p:bldP spid="18" grpId="0"/>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35967" y="0"/>
            <a:ext cx="9067800" cy="1077218"/>
          </a:xfrm>
          <a:prstGeom prst="rect">
            <a:avLst/>
          </a:prstGeom>
        </p:spPr>
        <p:txBody>
          <a:bodyPr wrap="square">
            <a:spAutoFit/>
          </a:bodyPr>
          <a:lstStyle/>
          <a:p>
            <a:pPr lvl="0" algn="just" fontAlgn="base">
              <a:spcBef>
                <a:spcPct val="0"/>
              </a:spcBef>
              <a:spcAft>
                <a:spcPct val="0"/>
              </a:spcAft>
            </a:pPr>
            <a:r>
              <a:rPr lang="en-US" altLang="zh-CN" sz="3200" b="1" dirty="0" smtClean="0">
                <a:solidFill>
                  <a:srgbClr val="000000"/>
                </a:solidFill>
                <a:latin typeface="Comic Sans MS" panose="030F0702030302020204" pitchFamily="66" charset="0"/>
                <a:ea typeface="宋体" panose="02010600030101010101" pitchFamily="2" charset="-122"/>
              </a:rPr>
              <a:t>Task2: Careful reading. Read paragraph 1 and paragraph 2 and finish the mind map.(2’)</a:t>
            </a:r>
            <a:endParaRPr lang="en-US" altLang="zh-CN" sz="3200" b="1" dirty="0">
              <a:solidFill>
                <a:srgbClr val="000000"/>
              </a:solidFill>
              <a:latin typeface="Comic Sans MS" panose="030F0702030302020204" pitchFamily="66" charset="0"/>
              <a:ea typeface="华文行楷" panose="02010800040101010101" pitchFamily="2" charset="-122"/>
            </a:endParaRPr>
          </a:p>
        </p:txBody>
      </p:sp>
      <p:sp>
        <p:nvSpPr>
          <p:cNvPr id="6" name="椭圆 5"/>
          <p:cNvSpPr/>
          <p:nvPr/>
        </p:nvSpPr>
        <p:spPr>
          <a:xfrm>
            <a:off x="0" y="2214554"/>
            <a:ext cx="3143272" cy="107157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solidFill>
              </a:rPr>
              <a:t>The number</a:t>
            </a:r>
            <a:endParaRPr lang="zh-CN" altLang="en-US" sz="2800" b="1" dirty="0">
              <a:solidFill>
                <a:schemeClr val="tx1"/>
              </a:solidFill>
            </a:endParaRPr>
          </a:p>
        </p:txBody>
      </p:sp>
      <p:sp>
        <p:nvSpPr>
          <p:cNvPr id="7" name="椭圆 6"/>
          <p:cNvSpPr/>
          <p:nvPr/>
        </p:nvSpPr>
        <p:spPr>
          <a:xfrm>
            <a:off x="0" y="4429132"/>
            <a:ext cx="3286116" cy="164307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smtClean="0">
              <a:solidFill>
                <a:schemeClr val="tx1"/>
              </a:solidFill>
            </a:endParaRPr>
          </a:p>
        </p:txBody>
      </p:sp>
      <p:sp>
        <p:nvSpPr>
          <p:cNvPr id="8" name="矩形 7"/>
          <p:cNvSpPr/>
          <p:nvPr/>
        </p:nvSpPr>
        <p:spPr>
          <a:xfrm>
            <a:off x="-32" y="4929198"/>
            <a:ext cx="3363485" cy="523220"/>
          </a:xfrm>
          <a:prstGeom prst="rect">
            <a:avLst/>
          </a:prstGeom>
        </p:spPr>
        <p:txBody>
          <a:bodyPr wrap="none">
            <a:spAutoFit/>
          </a:bodyPr>
          <a:lstStyle/>
          <a:p>
            <a:r>
              <a:rPr lang="en-US" altLang="zh-CN" sz="2800" b="1" dirty="0" smtClean="0"/>
              <a:t>Pandas are in danger.</a:t>
            </a:r>
            <a:endParaRPr lang="zh-CN" altLang="en-US" sz="2800" b="1" dirty="0"/>
          </a:p>
        </p:txBody>
      </p:sp>
      <p:sp>
        <p:nvSpPr>
          <p:cNvPr id="13" name="TextBox 12"/>
          <p:cNvSpPr txBox="1"/>
          <p:nvPr/>
        </p:nvSpPr>
        <p:spPr>
          <a:xfrm>
            <a:off x="3571868" y="1500174"/>
            <a:ext cx="5572132" cy="830997"/>
          </a:xfrm>
          <a:prstGeom prst="rect">
            <a:avLst/>
          </a:prstGeom>
          <a:noFill/>
        </p:spPr>
        <p:txBody>
          <a:bodyPr wrap="square" rtlCol="0">
            <a:spAutoFit/>
          </a:bodyPr>
          <a:lstStyle/>
          <a:p>
            <a:r>
              <a:rPr lang="en-US" altLang="zh-CN" sz="2400" b="1" dirty="0" smtClean="0">
                <a:solidFill>
                  <a:srgbClr val="FF0000"/>
                </a:solidFill>
              </a:rPr>
              <a:t> There are only about 1,600 pandas in the wild today.</a:t>
            </a:r>
            <a:endParaRPr lang="zh-CN" altLang="en-US" sz="2400" b="1" dirty="0">
              <a:solidFill>
                <a:srgbClr val="FF0000"/>
              </a:solidFill>
            </a:endParaRPr>
          </a:p>
        </p:txBody>
      </p:sp>
      <p:sp>
        <p:nvSpPr>
          <p:cNvPr id="15" name="TextBox 14"/>
          <p:cNvSpPr txBox="1"/>
          <p:nvPr/>
        </p:nvSpPr>
        <p:spPr>
          <a:xfrm>
            <a:off x="3714744" y="3000372"/>
            <a:ext cx="5429256" cy="830997"/>
          </a:xfrm>
          <a:prstGeom prst="rect">
            <a:avLst/>
          </a:prstGeom>
          <a:noFill/>
        </p:spPr>
        <p:txBody>
          <a:bodyPr wrap="square" rtlCol="0">
            <a:spAutoFit/>
          </a:bodyPr>
          <a:lstStyle/>
          <a:p>
            <a:r>
              <a:rPr lang="en-US" altLang="zh-CN" sz="2400" b="1" dirty="0" smtClean="0">
                <a:solidFill>
                  <a:srgbClr val="FF0000"/>
                </a:solidFill>
              </a:rPr>
              <a:t>Zoos and research </a:t>
            </a:r>
            <a:r>
              <a:rPr lang="en-US" altLang="zh-CN" sz="2400" b="1" dirty="0" err="1" smtClean="0">
                <a:solidFill>
                  <a:srgbClr val="FF0000"/>
                </a:solidFill>
              </a:rPr>
              <a:t>centres</a:t>
            </a:r>
            <a:r>
              <a:rPr lang="en-US" altLang="zh-CN" sz="2400" b="1" dirty="0" smtClean="0">
                <a:solidFill>
                  <a:srgbClr val="FF0000"/>
                </a:solidFill>
              </a:rPr>
              <a:t> are looking after about 340 pandas.</a:t>
            </a:r>
            <a:endParaRPr lang="zh-CN" altLang="en-US" sz="2400" b="1" dirty="0">
              <a:solidFill>
                <a:srgbClr val="FF0000"/>
              </a:solidFill>
            </a:endParaRPr>
          </a:p>
        </p:txBody>
      </p:sp>
      <p:sp>
        <p:nvSpPr>
          <p:cNvPr id="17" name="TextBox 16"/>
          <p:cNvSpPr txBox="1"/>
          <p:nvPr/>
        </p:nvSpPr>
        <p:spPr>
          <a:xfrm>
            <a:off x="4071934" y="4169639"/>
            <a:ext cx="4536504" cy="830997"/>
          </a:xfrm>
          <a:prstGeom prst="rect">
            <a:avLst/>
          </a:prstGeom>
          <a:noFill/>
        </p:spPr>
        <p:txBody>
          <a:bodyPr wrap="square" rtlCol="0">
            <a:spAutoFit/>
          </a:bodyPr>
          <a:lstStyle/>
          <a:p>
            <a:r>
              <a:rPr lang="en-US" altLang="zh-CN" sz="2400" b="1" dirty="0" smtClean="0">
                <a:solidFill>
                  <a:srgbClr val="FF0000"/>
                </a:solidFill>
              </a:rPr>
              <a:t>Pandas do not have many babies, and baby pandas often die.</a:t>
            </a:r>
            <a:endParaRPr lang="zh-CN" altLang="en-US" sz="2400" b="1" dirty="0">
              <a:solidFill>
                <a:srgbClr val="FF0000"/>
              </a:solidFill>
            </a:endParaRPr>
          </a:p>
        </p:txBody>
      </p:sp>
      <p:sp>
        <p:nvSpPr>
          <p:cNvPr id="19" name="TextBox 18"/>
          <p:cNvSpPr txBox="1"/>
          <p:nvPr/>
        </p:nvSpPr>
        <p:spPr>
          <a:xfrm>
            <a:off x="3977750" y="5384085"/>
            <a:ext cx="5452034" cy="830997"/>
          </a:xfrm>
          <a:prstGeom prst="rect">
            <a:avLst/>
          </a:prstGeom>
          <a:noFill/>
        </p:spPr>
        <p:txBody>
          <a:bodyPr wrap="square" rtlCol="0">
            <a:spAutoFit/>
          </a:bodyPr>
          <a:lstStyle>
            <a:defPPr>
              <a:defRPr lang="zh-CN"/>
            </a:defPPr>
            <a:lvl1pPr>
              <a:defRPr sz="2400" b="1">
                <a:solidFill>
                  <a:srgbClr val="FF0000"/>
                </a:solidFill>
              </a:defRPr>
            </a:lvl1pPr>
          </a:lstStyle>
          <a:p>
            <a:r>
              <a:rPr lang="en-US" altLang="zh-CN" dirty="0"/>
              <a:t>The bamboo forests are getting smaller, so pandas are losing their home.</a:t>
            </a:r>
            <a:endParaRPr lang="zh-CN" altLang="en-US" dirty="0"/>
          </a:p>
        </p:txBody>
      </p:sp>
      <p:cxnSp>
        <p:nvCxnSpPr>
          <p:cNvPr id="29" name="直接箭头连接符 28"/>
          <p:cNvCxnSpPr/>
          <p:nvPr/>
        </p:nvCxnSpPr>
        <p:spPr>
          <a:xfrm flipV="1">
            <a:off x="3071802" y="4429132"/>
            <a:ext cx="1071570" cy="42862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3071802" y="5643578"/>
            <a:ext cx="1000132" cy="35719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7" idx="0"/>
            <a:endCxn id="6" idx="4"/>
          </p:cNvCxnSpPr>
          <p:nvPr/>
        </p:nvCxnSpPr>
        <p:spPr>
          <a:xfrm rot="16200000" flipV="1">
            <a:off x="1035843" y="3821917"/>
            <a:ext cx="1143008" cy="71422"/>
          </a:xfrm>
          <a:prstGeom prst="straightConnector1">
            <a:avLst/>
          </a:prstGeom>
          <a:ln w="38100">
            <a:solidFill>
              <a:srgbClr val="000066"/>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000628" y="2000240"/>
            <a:ext cx="571504"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stCxn id="6" idx="7"/>
          </p:cNvCxnSpPr>
          <p:nvPr/>
        </p:nvCxnSpPr>
        <p:spPr>
          <a:xfrm rot="5400000" flipH="1" flipV="1">
            <a:off x="2906070" y="1634244"/>
            <a:ext cx="514118" cy="96035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2928926" y="3000372"/>
            <a:ext cx="928694" cy="50006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9" name="十二角星 48"/>
          <p:cNvSpPr/>
          <p:nvPr/>
        </p:nvSpPr>
        <p:spPr>
          <a:xfrm>
            <a:off x="0" y="1735157"/>
            <a:ext cx="9372600" cy="4479925"/>
          </a:xfrm>
          <a:prstGeom prst="star12">
            <a:avLst/>
          </a:prstGeom>
          <a:solidFill>
            <a:srgbClr val="BBE0E3"/>
          </a:solidFill>
          <a:ln w="25400" cap="flat" cmpd="sng" algn="ctr">
            <a:solidFill>
              <a:srgbClr val="BBE0E3">
                <a:shade val="50000"/>
              </a:srgbClr>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defRPr/>
            </a:pPr>
            <a:r>
              <a:rPr lang="en-US" altLang="zh-CN" sz="3200" b="1" kern="0" dirty="0" smtClean="0">
                <a:solidFill>
                  <a:srgbClr val="0000CC"/>
                </a:solidFill>
                <a:latin typeface="Arial" panose="020B0604020202020204"/>
                <a:ea typeface="宋体" panose="02010600030101010101" pitchFamily="2" charset="-122"/>
              </a:rPr>
              <a:t>Tip 2:</a:t>
            </a:r>
            <a:r>
              <a:rPr lang="en-US" altLang="zh-CN" sz="3200" b="1" kern="0" dirty="0" smtClean="0">
                <a:solidFill>
                  <a:srgbClr val="FF0000"/>
                </a:solidFill>
                <a:latin typeface="Arial" panose="020B0604020202020204"/>
                <a:ea typeface="宋体" panose="02010600030101010101" pitchFamily="2" charset="-122"/>
              </a:rPr>
              <a:t> The mind map(</a:t>
            </a:r>
            <a:r>
              <a:rPr lang="zh-CN" altLang="zh-CN" sz="3200" b="1" kern="0" dirty="0" smtClean="0">
                <a:solidFill>
                  <a:srgbClr val="FF0000"/>
                </a:solidFill>
                <a:latin typeface="Arial" panose="020B0604020202020204"/>
                <a:ea typeface="宋体" panose="02010600030101010101" pitchFamily="2" charset="-122"/>
              </a:rPr>
              <a:t>思维导图</a:t>
            </a:r>
            <a:r>
              <a:rPr lang="en-US" altLang="zh-CN" sz="3200" b="1" kern="0" dirty="0" smtClean="0">
                <a:solidFill>
                  <a:srgbClr val="FF0000"/>
                </a:solidFill>
                <a:latin typeface="Arial" panose="020B0604020202020204"/>
                <a:ea typeface="宋体" panose="02010600030101010101" pitchFamily="2" charset="-122"/>
              </a:rPr>
              <a:t>) can help us to get the important information.</a:t>
            </a:r>
            <a:endParaRPr kumimoji="0" lang="zh-CN" altLang="en-US" sz="3200" b="1" i="0" u="none" strike="noStrike" kern="0" cap="none" spc="0" normalizeH="0" baseline="0" noProof="0" dirty="0">
              <a:ln>
                <a:noFill/>
              </a:ln>
              <a:solidFill>
                <a:srgbClr val="FF0000"/>
              </a:solidFill>
              <a:effectLst/>
              <a:uLnTx/>
              <a:uFillTx/>
              <a:latin typeface="Arial" panose="020B0604020202020204"/>
              <a:ea typeface="宋体" panose="02010600030101010101" pitchFamily="2" charset="-122"/>
              <a:cs typeface="+mn-cs"/>
            </a:endParaRPr>
          </a:p>
        </p:txBody>
      </p:sp>
      <p:sp>
        <p:nvSpPr>
          <p:cNvPr id="50" name="TextBox 49"/>
          <p:cNvSpPr txBox="1"/>
          <p:nvPr/>
        </p:nvSpPr>
        <p:spPr>
          <a:xfrm>
            <a:off x="1000100" y="1000108"/>
            <a:ext cx="7429552" cy="584775"/>
          </a:xfrm>
          <a:prstGeom prst="rect">
            <a:avLst/>
          </a:prstGeom>
          <a:solidFill>
            <a:srgbClr val="FFFF99"/>
          </a:solidFill>
        </p:spPr>
        <p:txBody>
          <a:bodyPr wrap="square" rtlCol="0">
            <a:spAutoFit/>
          </a:bodyPr>
          <a:lstStyle/>
          <a:p>
            <a:r>
              <a:rPr lang="en-US" altLang="zh-CN" sz="3200" b="1" dirty="0" smtClean="0">
                <a:solidFill>
                  <a:srgbClr val="000066"/>
                </a:solidFill>
              </a:rPr>
              <a:t>The situation is getting very </a:t>
            </a:r>
            <a:r>
              <a:rPr lang="en-US" altLang="zh-CN" sz="3200" b="1" dirty="0" smtClean="0">
                <a:solidFill>
                  <a:srgbClr val="000066"/>
                </a:solidFill>
              </a:rPr>
              <a:t>_________.</a:t>
            </a:r>
            <a:endParaRPr lang="zh-CN" altLang="en-US" sz="3200" b="1" dirty="0">
              <a:solidFill>
                <a:srgbClr val="000066"/>
              </a:solidFill>
            </a:endParaRPr>
          </a:p>
        </p:txBody>
      </p:sp>
      <p:sp>
        <p:nvSpPr>
          <p:cNvPr id="51" name="矩形 50"/>
          <p:cNvSpPr/>
          <p:nvPr/>
        </p:nvSpPr>
        <p:spPr>
          <a:xfrm>
            <a:off x="6143636" y="928670"/>
            <a:ext cx="1337226" cy="523220"/>
          </a:xfrm>
          <a:prstGeom prst="rect">
            <a:avLst/>
          </a:prstGeom>
        </p:spPr>
        <p:txBody>
          <a:bodyPr wrap="none">
            <a:spAutoFit/>
          </a:bodyPr>
          <a:lstStyle/>
          <a:p>
            <a:r>
              <a:rPr lang="en-US" altLang="zh-CN" sz="2800" b="1" dirty="0" smtClean="0">
                <a:solidFill>
                  <a:srgbClr val="FF0000"/>
                </a:solidFill>
              </a:rPr>
              <a:t>difficult</a:t>
            </a: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1000"/>
                                        <p:tgtEl>
                                          <p:spTgt spid="49"/>
                                        </p:tgtEl>
                                      </p:cBhvr>
                                    </p:animEffect>
                                    <p:anim calcmode="lin" valueType="num">
                                      <p:cBhvr>
                                        <p:cTn id="60" dur="1000" fill="hold"/>
                                        <p:tgtEl>
                                          <p:spTgt spid="49"/>
                                        </p:tgtEl>
                                        <p:attrNameLst>
                                          <p:attrName>ppt_x</p:attrName>
                                        </p:attrNameLst>
                                      </p:cBhvr>
                                      <p:tavLst>
                                        <p:tav tm="0">
                                          <p:val>
                                            <p:strVal val="#ppt_x"/>
                                          </p:val>
                                        </p:tav>
                                        <p:tav tm="100000">
                                          <p:val>
                                            <p:strVal val="#ppt_x"/>
                                          </p:val>
                                        </p:tav>
                                      </p:tavLst>
                                    </p:anim>
                                    <p:anim calcmode="lin" valueType="num">
                                      <p:cBhvr>
                                        <p:cTn id="61"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3" grpId="0"/>
      <p:bldP spid="15" grpId="0"/>
      <p:bldP spid="17" grpId="0"/>
      <p:bldP spid="19" grpId="0"/>
      <p:bldP spid="49" grpId="0" animBg="1"/>
      <p:bldP spid="50" grpId="0" animBg="1"/>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矩形 3"/>
          <p:cNvSpPr/>
          <p:nvPr/>
        </p:nvSpPr>
        <p:spPr>
          <a:xfrm>
            <a:off x="-35967" y="0"/>
            <a:ext cx="9067800" cy="1569660"/>
          </a:xfrm>
          <a:prstGeom prst="rect">
            <a:avLst/>
          </a:prstGeom>
        </p:spPr>
        <p:txBody>
          <a:bodyPr wrap="square">
            <a:spAutoFit/>
          </a:bodyPr>
          <a:lstStyle/>
          <a:p>
            <a:pPr lvl="0" algn="just" fontAlgn="base">
              <a:spcBef>
                <a:spcPct val="0"/>
              </a:spcBef>
              <a:spcAft>
                <a:spcPct val="0"/>
              </a:spcAft>
            </a:pPr>
            <a:r>
              <a:rPr lang="en-US" altLang="zh-CN" sz="3200" b="1" dirty="0" smtClean="0">
                <a:solidFill>
                  <a:srgbClr val="000000"/>
                </a:solidFill>
                <a:latin typeface="Comic Sans MS" panose="030F0702030302020204" pitchFamily="66" charset="0"/>
                <a:ea typeface="宋体" panose="02010600030101010101" pitchFamily="2" charset="-122"/>
              </a:rPr>
              <a:t>Task 3: Careful reading. </a:t>
            </a:r>
          </a:p>
          <a:p>
            <a:pPr lvl="0" algn="just" fontAlgn="base">
              <a:spcBef>
                <a:spcPct val="0"/>
              </a:spcBef>
              <a:spcAft>
                <a:spcPct val="0"/>
              </a:spcAft>
            </a:pPr>
            <a:r>
              <a:rPr lang="en-US" altLang="zh-CN" sz="3200" b="1" dirty="0" smtClean="0">
                <a:solidFill>
                  <a:srgbClr val="000000"/>
                </a:solidFill>
                <a:latin typeface="Comic Sans MS" panose="030F0702030302020204" pitchFamily="66" charset="0"/>
                <a:ea typeface="宋体" panose="02010600030101010101" pitchFamily="2" charset="-122"/>
              </a:rPr>
              <a:t>Read paragraph 3 and paragraph 4 then find out the answers and underline them.(1’)</a:t>
            </a:r>
            <a:endParaRPr lang="en-US" altLang="zh-CN" sz="3200" b="1" dirty="0">
              <a:solidFill>
                <a:srgbClr val="000000"/>
              </a:solidFill>
              <a:latin typeface="Comic Sans MS" panose="030F0702030302020204" pitchFamily="66" charset="0"/>
              <a:ea typeface="华文行楷" panose="02010800040101010101" pitchFamily="2" charset="-122"/>
            </a:endParaRPr>
          </a:p>
        </p:txBody>
      </p:sp>
      <p:sp>
        <p:nvSpPr>
          <p:cNvPr id="39" name="TextBox 38">
            <a:hlinkClick r:id="rId2" action="ppaction://hlinksldjump"/>
          </p:cNvPr>
          <p:cNvSpPr txBox="1"/>
          <p:nvPr/>
        </p:nvSpPr>
        <p:spPr>
          <a:xfrm>
            <a:off x="0" y="1782537"/>
            <a:ext cx="8429684" cy="646331"/>
          </a:xfrm>
          <a:prstGeom prst="rect">
            <a:avLst/>
          </a:prstGeom>
          <a:noFill/>
        </p:spPr>
        <p:txBody>
          <a:bodyPr wrap="square" rtlCol="0">
            <a:spAutoFit/>
          </a:bodyPr>
          <a:lstStyle/>
          <a:p>
            <a:r>
              <a:rPr lang="en-US" altLang="zh-CN" sz="3600" b="1" dirty="0" smtClean="0"/>
              <a:t>1. Who can help pandas?</a:t>
            </a:r>
            <a:endParaRPr lang="zh-CN" altLang="en-US" sz="3600" b="1" dirty="0"/>
          </a:p>
        </p:txBody>
      </p:sp>
      <p:sp>
        <p:nvSpPr>
          <p:cNvPr id="40" name="TextBox 39">
            <a:hlinkClick r:id="rId3" action="ppaction://hlinksldjump"/>
          </p:cNvPr>
          <p:cNvSpPr txBox="1"/>
          <p:nvPr/>
        </p:nvSpPr>
        <p:spPr>
          <a:xfrm>
            <a:off x="0" y="3000372"/>
            <a:ext cx="9144000" cy="646331"/>
          </a:xfrm>
          <a:prstGeom prst="rect">
            <a:avLst/>
          </a:prstGeom>
          <a:noFill/>
        </p:spPr>
        <p:txBody>
          <a:bodyPr wrap="square" rtlCol="0">
            <a:spAutoFit/>
          </a:bodyPr>
          <a:lstStyle/>
          <a:p>
            <a:r>
              <a:rPr lang="en-US" altLang="zh-CN" sz="3600" b="1" dirty="0" smtClean="0"/>
              <a:t>2.What can they do to save pandas?</a:t>
            </a:r>
            <a:endParaRPr lang="zh-CN" altLang="en-US" sz="3600" b="1" dirty="0" smtClean="0"/>
          </a:p>
        </p:txBody>
      </p:sp>
      <p:sp>
        <p:nvSpPr>
          <p:cNvPr id="42" name="TextBox 41"/>
          <p:cNvSpPr txBox="1"/>
          <p:nvPr/>
        </p:nvSpPr>
        <p:spPr>
          <a:xfrm>
            <a:off x="0" y="3571876"/>
            <a:ext cx="9144000" cy="1077218"/>
          </a:xfrm>
          <a:prstGeom prst="rect">
            <a:avLst/>
          </a:prstGeom>
          <a:noFill/>
        </p:spPr>
        <p:txBody>
          <a:bodyPr wrap="square" rtlCol="0">
            <a:spAutoFit/>
          </a:bodyPr>
          <a:lstStyle/>
          <a:p>
            <a:r>
              <a:rPr lang="en-US" altLang="zh-CN" sz="3200" b="1" dirty="0" smtClean="0">
                <a:solidFill>
                  <a:srgbClr val="FF0000"/>
                </a:solidFill>
              </a:rPr>
              <a:t>The government is setting up nature parks  and developing other plans to protect pandas in the wild. </a:t>
            </a:r>
          </a:p>
        </p:txBody>
      </p:sp>
      <p:sp>
        <p:nvSpPr>
          <p:cNvPr id="3" name="矩形 2"/>
          <p:cNvSpPr/>
          <p:nvPr/>
        </p:nvSpPr>
        <p:spPr>
          <a:xfrm>
            <a:off x="-35967" y="4500570"/>
            <a:ext cx="9179967" cy="584775"/>
          </a:xfrm>
          <a:prstGeom prst="rect">
            <a:avLst/>
          </a:prstGeom>
        </p:spPr>
        <p:txBody>
          <a:bodyPr wrap="square">
            <a:spAutoFit/>
          </a:bodyPr>
          <a:lstStyle/>
          <a:p>
            <a:pPr lvl="0"/>
            <a:r>
              <a:rPr lang="en-US" altLang="zh-CN" sz="3200" b="1" dirty="0">
                <a:solidFill>
                  <a:srgbClr val="FF0000"/>
                </a:solidFill>
              </a:rPr>
              <a:t>And the WWF is working hard to save them all.</a:t>
            </a:r>
          </a:p>
        </p:txBody>
      </p:sp>
      <p:sp>
        <p:nvSpPr>
          <p:cNvPr id="12" name="TextBox 11"/>
          <p:cNvSpPr txBox="1"/>
          <p:nvPr/>
        </p:nvSpPr>
        <p:spPr>
          <a:xfrm>
            <a:off x="71406" y="2428868"/>
            <a:ext cx="7286676" cy="584775"/>
          </a:xfrm>
          <a:prstGeom prst="rect">
            <a:avLst/>
          </a:prstGeom>
          <a:noFill/>
        </p:spPr>
        <p:txBody>
          <a:bodyPr wrap="square" rtlCol="0">
            <a:spAutoFit/>
          </a:bodyPr>
          <a:lstStyle/>
          <a:p>
            <a:r>
              <a:rPr lang="en-US" altLang="zh-CN" sz="3200" b="1" dirty="0" smtClean="0">
                <a:solidFill>
                  <a:srgbClr val="FF0000"/>
                </a:solidFill>
              </a:rPr>
              <a:t>The government and the WWF.</a:t>
            </a:r>
            <a:endParaRPr lang="zh-CN" altLang="en-US" sz="3200" b="1"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接连接符 5"/>
          <p:cNvCxnSpPr/>
          <p:nvPr/>
        </p:nvCxnSpPr>
        <p:spPr>
          <a:xfrm>
            <a:off x="1785918" y="1285860"/>
            <a:ext cx="3786214"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000100" y="4500570"/>
            <a:ext cx="7500990"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28596" y="5000636"/>
            <a:ext cx="1785950"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椭圆 11">
            <a:hlinkClick r:id="rId3" action="ppaction://hlinksldjump"/>
          </p:cNvPr>
          <p:cNvSpPr/>
          <p:nvPr/>
        </p:nvSpPr>
        <p:spPr>
          <a:xfrm>
            <a:off x="8786842" y="6500834"/>
            <a:ext cx="357158" cy="357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140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接连接符 5"/>
          <p:cNvCxnSpPr/>
          <p:nvPr/>
        </p:nvCxnSpPr>
        <p:spPr>
          <a:xfrm>
            <a:off x="1785918" y="1142984"/>
            <a:ext cx="6715172"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57158" y="6715148"/>
            <a:ext cx="814393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715272" y="6237312"/>
            <a:ext cx="1071570"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57158" y="1643050"/>
            <a:ext cx="8286808"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57158" y="2071678"/>
            <a:ext cx="1357322"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椭圆 7">
            <a:hlinkClick r:id="rId3" action="ppaction://hlinksldjump"/>
          </p:cNvPr>
          <p:cNvSpPr/>
          <p:nvPr/>
        </p:nvSpPr>
        <p:spPr>
          <a:xfrm>
            <a:off x="8786842" y="6500834"/>
            <a:ext cx="357158" cy="357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0" y="1340768"/>
            <a:ext cx="9144000" cy="1500197"/>
          </a:xfrm>
        </p:spPr>
        <p:txBody>
          <a:bodyPr/>
          <a:lstStyle/>
          <a:p>
            <a:pPr>
              <a:buNone/>
            </a:pPr>
            <a:r>
              <a:rPr lang="en-US" altLang="zh-CN" b="1" dirty="0" smtClean="0">
                <a:solidFill>
                  <a:srgbClr val="0000CC"/>
                </a:solidFill>
              </a:rPr>
              <a:t>   1. Can you tell us some sentences in the passage that make you worry about pandas?</a:t>
            </a:r>
            <a:endParaRPr lang="zh-CN" altLang="en-US" b="1" dirty="0">
              <a:solidFill>
                <a:srgbClr val="0000CC"/>
              </a:solidFill>
            </a:endParaRPr>
          </a:p>
        </p:txBody>
      </p:sp>
      <p:sp>
        <p:nvSpPr>
          <p:cNvPr id="4" name="TextBox 3"/>
          <p:cNvSpPr txBox="1"/>
          <p:nvPr/>
        </p:nvSpPr>
        <p:spPr>
          <a:xfrm>
            <a:off x="108520" y="764704"/>
            <a:ext cx="9144000" cy="584775"/>
          </a:xfrm>
          <a:prstGeom prst="rect">
            <a:avLst/>
          </a:prstGeom>
          <a:solidFill>
            <a:srgbClr val="FFCCCC"/>
          </a:solidFill>
        </p:spPr>
        <p:txBody>
          <a:bodyPr wrap="square" rtlCol="0">
            <a:spAutoFit/>
          </a:bodyPr>
          <a:lstStyle/>
          <a:p>
            <a:r>
              <a:rPr lang="en-US" altLang="zh-CN" sz="3200" b="1" dirty="0" smtClean="0"/>
              <a:t>There are only about 1,600 pandas in the wild today.</a:t>
            </a:r>
            <a:endParaRPr lang="zh-CN" altLang="en-US" sz="3200" b="1" dirty="0"/>
          </a:p>
        </p:txBody>
      </p:sp>
      <p:pic>
        <p:nvPicPr>
          <p:cNvPr id="5" name="Picture 2" descr="http://pic.58pic.com/58pic/17/55/93/65W58PICfFk_10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3819" y="4022228"/>
            <a:ext cx="3250181" cy="283577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478802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CN"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Reading and thinking</a:t>
            </a:r>
            <a:endParaRPr lang="zh-CN" alt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TextBox 6"/>
          <p:cNvSpPr txBox="1"/>
          <p:nvPr/>
        </p:nvSpPr>
        <p:spPr>
          <a:xfrm>
            <a:off x="105570" y="2618909"/>
            <a:ext cx="9146950" cy="954107"/>
          </a:xfrm>
          <a:prstGeom prst="rect">
            <a:avLst/>
          </a:prstGeom>
          <a:solidFill>
            <a:srgbClr val="FFCCCC"/>
          </a:solidFill>
        </p:spPr>
        <p:txBody>
          <a:bodyPr wrap="square" rtlCol="0">
            <a:spAutoFit/>
          </a:bodyPr>
          <a:lstStyle/>
          <a:p>
            <a:r>
              <a:rPr lang="en-US" altLang="zh-CN" sz="2800" b="1" dirty="0" smtClean="0"/>
              <a:t>Zoos and research </a:t>
            </a:r>
            <a:r>
              <a:rPr lang="en-US" altLang="zh-CN" sz="2800" b="1" dirty="0" err="1" smtClean="0"/>
              <a:t>centres</a:t>
            </a:r>
            <a:r>
              <a:rPr lang="en-US" altLang="zh-CN" sz="2800" b="1" dirty="0" smtClean="0"/>
              <a:t> are looking after about 340 pandas.</a:t>
            </a:r>
            <a:endParaRPr lang="zh-CN" altLang="en-US" sz="2800" b="1" dirty="0"/>
          </a:p>
        </p:txBody>
      </p:sp>
      <p:sp>
        <p:nvSpPr>
          <p:cNvPr id="8" name="内容占位符 2"/>
          <p:cNvSpPr txBox="1"/>
          <p:nvPr/>
        </p:nvSpPr>
        <p:spPr>
          <a:xfrm>
            <a:off x="-180528" y="3573016"/>
            <a:ext cx="9144000" cy="15001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panose="020B0604020202020204" pitchFamily="34" charset="0"/>
              <a:buNone/>
            </a:pPr>
            <a:r>
              <a:rPr lang="en-US" altLang="zh-CN" b="1" dirty="0" smtClean="0">
                <a:solidFill>
                  <a:srgbClr val="0000CC"/>
                </a:solidFill>
              </a:rPr>
              <a:t>  2. Is it good to live in the zoos or live in the wild?</a:t>
            </a:r>
            <a:endParaRPr lang="zh-CN" altLang="en-US" b="1" dirty="0">
              <a:solidFill>
                <a:srgbClr val="0000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7" grpId="0" animBg="1"/>
      <p:bldP spid="8" grpId="0"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82</TotalTime>
  <Words>1111</Words>
  <Application>Microsoft Office PowerPoint</Application>
  <PresentationFormat>全屏显示(4:3)</PresentationFormat>
  <Paragraphs>97</Paragraphs>
  <Slides>21</Slides>
  <Notes>2</Notes>
  <HiddenSlides>0</HiddenSlides>
  <MMClips>1</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黑体</vt:lpstr>
      <vt:lpstr>华文行楷</vt:lpstr>
      <vt:lpstr>宋体</vt:lpstr>
      <vt:lpstr>Arial</vt:lpstr>
      <vt:lpstr>Arial Black</vt:lpstr>
      <vt:lpstr>Calibri</vt:lpstr>
      <vt:lpstr>Comic Sans MS</vt:lpstr>
      <vt:lpstr>Times New Roman</vt:lpstr>
      <vt:lpstr>Office 主题</vt:lpstr>
      <vt:lpstr>2_默认设计模板</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asys</dc:creator>
  <cp:lastModifiedBy>李惠</cp:lastModifiedBy>
  <cp:revision>406</cp:revision>
  <dcterms:created xsi:type="dcterms:W3CDTF">2017-08-25T11:20:00Z</dcterms:created>
  <dcterms:modified xsi:type="dcterms:W3CDTF">2017-12-14T08:16:09Z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