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307" r:id="rId2"/>
    <p:sldId id="357" r:id="rId3"/>
    <p:sldId id="256" r:id="rId4"/>
    <p:sldId id="337" r:id="rId5"/>
    <p:sldId id="340" r:id="rId6"/>
    <p:sldId id="258" r:id="rId7"/>
    <p:sldId id="260" r:id="rId8"/>
    <p:sldId id="341" r:id="rId9"/>
    <p:sldId id="263" r:id="rId10"/>
    <p:sldId id="264" r:id="rId11"/>
    <p:sldId id="269" r:id="rId12"/>
    <p:sldId id="328" r:id="rId13"/>
    <p:sldId id="304" r:id="rId14"/>
    <p:sldId id="267" r:id="rId15"/>
    <p:sldId id="346" r:id="rId16"/>
    <p:sldId id="358" r:id="rId17"/>
    <p:sldId id="342" r:id="rId18"/>
    <p:sldId id="339" r:id="rId19"/>
    <p:sldId id="265" r:id="rId20"/>
    <p:sldId id="336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33CC"/>
    <a:srgbClr val="5A03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2741" autoAdjust="0"/>
  </p:normalViewPr>
  <p:slideViewPr>
    <p:cSldViewPr>
      <p:cViewPr>
        <p:scale>
          <a:sx n="78" d="100"/>
          <a:sy n="78" d="100"/>
        </p:scale>
        <p:origin x="-2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c:style val="2"/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layout>
        <c:manualLayout>
          <c:xMode val="edge"/>
          <c:yMode val="edge"/>
          <c:x val="0.40306184397429123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180085887899472"/>
          <c:y val="2.3774928166853584E-2"/>
          <c:w val="0.83617019281706062"/>
          <c:h val="0.70500270669291298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FFFF00"/>
            </a:solidFill>
          </c:spPr>
          <c:invertIfNegative val="1"/>
          <c:cat>
            <c:strRef>
              <c:f>Sheet1!$A$2:$A$6</c:f>
              <c:strCache>
                <c:ptCount val="5"/>
                <c:pt idx="1">
                  <c:v>take photos</c:v>
                </c:pt>
                <c:pt idx="4">
                  <c:v>draw pictures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0.83</c:v>
                </c:pt>
                <c:pt idx="2">
                  <c:v>0.65</c:v>
                </c:pt>
                <c:pt idx="3">
                  <c:v>0.38</c:v>
                </c:pt>
                <c:pt idx="4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204224"/>
        <c:axId val="26895104"/>
      </c:barChart>
      <c:catAx>
        <c:axId val="25204224"/>
        <c:scaling>
          <c:orientation val="minMax"/>
        </c:scaling>
        <c:delete val="1"/>
        <c:axPos val="b"/>
        <c:majorTickMark val="cross"/>
        <c:minorTickMark val="cross"/>
        <c:tickLblPos val="nextTo"/>
        <c:crossAx val="26895104"/>
        <c:crosses val="autoZero"/>
        <c:auto val="1"/>
        <c:lblAlgn val="ctr"/>
        <c:lblOffset val="100"/>
        <c:noMultiLvlLbl val="1"/>
      </c:catAx>
      <c:valAx>
        <c:axId val="26895104"/>
        <c:scaling>
          <c:orientation val="minMax"/>
          <c:max val="1"/>
        </c:scaling>
        <c:delete val="1"/>
        <c:axPos val="l"/>
        <c:majorGridlines>
          <c:spPr>
            <a:ln>
              <a:solidFill>
                <a:schemeClr val="bg1">
                  <a:alpha val="94000"/>
                </a:schemeClr>
              </a:solidFill>
            </a:ln>
          </c:spPr>
        </c:majorGridlines>
        <c:numFmt formatCode="0%" sourceLinked="0"/>
        <c:majorTickMark val="cross"/>
        <c:minorTickMark val="cross"/>
        <c:tickLblPos val="nextTo"/>
        <c:crossAx val="2520422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1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0.11712</cdr:x>
      <cdr:y>0.72459</cdr:y>
    </cdr:from>
    <cdr:to>
      <cdr:x>0.21336</cdr:x>
      <cdr:y>0.97805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12798" y="26140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zh-CN" sz="2000" b="1" dirty="0">
              <a:solidFill>
                <a:schemeClr val="bg1"/>
              </a:solidFill>
            </a:rPr>
            <a:t>r</a:t>
          </a:r>
          <a:r>
            <a:rPr lang="en-US" altLang="zh-CN" sz="2000" b="1" dirty="0" smtClean="0">
              <a:solidFill>
                <a:schemeClr val="bg1"/>
              </a:solidFill>
            </a:rPr>
            <a:t>ead books</a:t>
          </a:r>
          <a:endParaRPr lang="zh-CN" altLang="en-US" sz="20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0.28876</cdr:x>
      <cdr:y>0.72339</cdr:y>
    </cdr:from>
    <cdr:to>
      <cdr:x>0.385</cdr:x>
      <cdr:y>0.97685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43552" y="260973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zh-CN" sz="2000" b="1" dirty="0">
              <a:solidFill>
                <a:schemeClr val="bg1"/>
              </a:solidFill>
            </a:rPr>
            <a:t>t</a:t>
          </a:r>
          <a:r>
            <a:rPr lang="en-US" altLang="zh-CN" sz="2000" b="1" dirty="0" smtClean="0">
              <a:solidFill>
                <a:schemeClr val="bg1"/>
              </a:solidFill>
            </a:rPr>
            <a:t>ake photos</a:t>
          </a:r>
          <a:endParaRPr lang="zh-CN" altLang="en-US" sz="2000" b="1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342A4-382A-46D2-BE20-BDA8F808FEE4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39EDA-5BA6-4724-BDB4-5176A578959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834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C680D-C200-4719-9889-DEB88534AEB8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5C752-DED9-4309-813B-AE0F990ACA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35838;&#20214;&#23450;&#31295;\4&#26085;&#19978;&#21320;\&#40657;&#40857;&#27743;&#30465;&#21016;&#26195;&#24378;&#35838;&#20214;\&#40657;&#40857;&#27743;&#30465;&#21016;&#26195;&#24378;&#35838;&#20214;\PPT&#35270;&#39057;.avi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 t="10136" b="13687"/>
          <a:stretch>
            <a:fillRect/>
          </a:stretch>
        </p:blipFill>
        <p:spPr>
          <a:xfrm>
            <a:off x="642910" y="428604"/>
            <a:ext cx="3281791" cy="335758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81500" y="1061720"/>
            <a:ext cx="3012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uFillTx/>
              </a:rPr>
              <a:t>Name:   Ann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00562" y="2714620"/>
            <a:ext cx="3278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Age  </a:t>
            </a:r>
            <a:r>
              <a:rPr lang="zh-CN" altLang="en-US" sz="2800" b="1" dirty="0" smtClean="0">
                <a:solidFill>
                  <a:srgbClr val="FFFF00"/>
                </a:solidFill>
              </a:rPr>
              <a:t>：</a:t>
            </a:r>
            <a:r>
              <a:rPr lang="en-US" altLang="zh-CN" sz="2800" b="1" dirty="0" smtClean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389755" y="1583690"/>
            <a:ext cx="34150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Profession: </a:t>
            </a:r>
            <a:r>
              <a:rPr lang="en-US" altLang="zh-CN" sz="2800" b="1" dirty="0" smtClean="0">
                <a:solidFill>
                  <a:srgbClr val="FFFF00"/>
                </a:solidFill>
              </a:rPr>
              <a:t> teacher</a:t>
            </a:r>
            <a:endParaRPr lang="en-US" altLang="zh-CN" sz="28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9124" y="2143116"/>
            <a:ext cx="278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FF00"/>
                </a:solidFill>
              </a:rPr>
              <a:t>Hobby</a:t>
            </a:r>
            <a:r>
              <a:rPr lang="zh-CN" altLang="en-US" sz="2800" b="1" dirty="0" smtClean="0">
                <a:solidFill>
                  <a:srgbClr val="FFFF00"/>
                </a:solidFill>
              </a:rPr>
              <a:t>：</a:t>
            </a:r>
            <a:r>
              <a:rPr lang="en-US" altLang="zh-CN" sz="2800" b="1" dirty="0" smtClean="0">
                <a:solidFill>
                  <a:srgbClr val="FFFF00"/>
                </a:solidFill>
              </a:rPr>
              <a:t>drawing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apple\Desktop\微信图片_20171129225839.jpg"/>
          <p:cNvPicPr>
            <a:picLocks noChangeAspect="1" noChangeArrowheads="1"/>
          </p:cNvPicPr>
          <p:nvPr/>
        </p:nvPicPr>
        <p:blipFill>
          <a:blip r:embed="rId3" cstate="print"/>
          <a:srcRect l="12500" t="10256" r="12500"/>
          <a:stretch>
            <a:fillRect/>
          </a:stretch>
        </p:blipFill>
        <p:spPr bwMode="auto">
          <a:xfrm>
            <a:off x="2714612" y="4071942"/>
            <a:ext cx="2071702" cy="2214578"/>
          </a:xfrm>
          <a:prstGeom prst="rect">
            <a:avLst/>
          </a:prstGeom>
          <a:noFill/>
        </p:spPr>
      </p:pic>
      <p:pic>
        <p:nvPicPr>
          <p:cNvPr id="1027" name="Picture 3" descr="C:\Users\apple\Desktop\微信图片_201711292258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071942"/>
            <a:ext cx="1785950" cy="2143140"/>
          </a:xfrm>
          <a:prstGeom prst="rect">
            <a:avLst/>
          </a:prstGeom>
          <a:noFill/>
        </p:spPr>
      </p:pic>
      <p:pic>
        <p:nvPicPr>
          <p:cNvPr id="1028" name="Picture 4" descr="C:\Users\apple\Desktop\微信图片_201711292258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85720" y="4143380"/>
            <a:ext cx="2000296" cy="2143140"/>
          </a:xfrm>
          <a:prstGeom prst="rect">
            <a:avLst/>
          </a:prstGeom>
          <a:noFill/>
        </p:spPr>
      </p:pic>
      <p:pic>
        <p:nvPicPr>
          <p:cNvPr id="1029" name="Picture 5" descr="C:\Users\apple\Desktop\微信图片_201711292259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215203" y="4071942"/>
            <a:ext cx="1643073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687699429"/>
              </p:ext>
            </p:extLst>
          </p:nvPr>
        </p:nvGraphicFramePr>
        <p:xfrm>
          <a:off x="-468560" y="875254"/>
          <a:ext cx="9501222" cy="360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206822" y="313763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0%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530" y="332740"/>
            <a:ext cx="38411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00"/>
                </a:solidFill>
              </a:rPr>
              <a:t>Li Yifeng’s Everyday Activity Table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922" y="380430"/>
            <a:ext cx="1841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Frequency(</a:t>
            </a:r>
            <a:r>
              <a:rPr lang="zh-CN" altLang="en-US" b="1" dirty="0" smtClean="0">
                <a:solidFill>
                  <a:schemeClr val="bg1"/>
                </a:solidFill>
              </a:rPr>
              <a:t>频率</a:t>
            </a:r>
            <a:r>
              <a:rPr lang="en-US" altLang="zh-CN" b="1" dirty="0" smtClean="0">
                <a:solidFill>
                  <a:schemeClr val="bg1"/>
                </a:solidFill>
              </a:rPr>
              <a:t>)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9912" y="3490444"/>
            <a:ext cx="1721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listen to music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71806" y="3490444"/>
            <a:ext cx="1613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e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at chocolate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27482" y="3488178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d</a:t>
            </a:r>
            <a:r>
              <a:rPr lang="en-US" altLang="zh-CN" b="1" dirty="0" smtClean="0">
                <a:solidFill>
                  <a:schemeClr val="bg1"/>
                </a:solidFill>
              </a:rPr>
              <a:t>raw  pictures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942" y="75145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100%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128" y="134041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8</a:t>
            </a:r>
            <a:r>
              <a:rPr lang="en-US" altLang="zh-CN" b="1" dirty="0" smtClean="0">
                <a:solidFill>
                  <a:schemeClr val="bg1"/>
                </a:solidFill>
              </a:rPr>
              <a:t>0%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12" y="17993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6</a:t>
            </a:r>
            <a:r>
              <a:rPr lang="en-US" altLang="zh-CN" b="1" dirty="0" smtClean="0">
                <a:solidFill>
                  <a:schemeClr val="bg1"/>
                </a:solidFill>
              </a:rPr>
              <a:t>0%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27" y="234888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4</a:t>
            </a:r>
            <a:r>
              <a:rPr lang="en-US" altLang="zh-CN" b="1" dirty="0" smtClean="0">
                <a:solidFill>
                  <a:schemeClr val="bg1"/>
                </a:solidFill>
              </a:rPr>
              <a:t>0%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567" y="285293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2</a:t>
            </a:r>
            <a:r>
              <a:rPr lang="en-US" altLang="zh-CN" b="1" dirty="0" smtClean="0">
                <a:solidFill>
                  <a:schemeClr val="bg1"/>
                </a:solidFill>
              </a:rPr>
              <a:t>0%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622" y="333714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0%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1387" y="416355"/>
            <a:ext cx="8229600" cy="2952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He     </a:t>
            </a:r>
            <a:r>
              <a:rPr lang="en-US" altLang="zh-CN" sz="2800" dirty="0" smtClean="0">
                <a:solidFill>
                  <a:srgbClr val="FFFF00"/>
                </a:solidFill>
              </a:rPr>
              <a:t>always</a:t>
            </a:r>
            <a:r>
              <a:rPr lang="en-US" altLang="zh-CN" sz="2800" dirty="0" smtClean="0">
                <a:solidFill>
                  <a:schemeClr val="bg1"/>
                </a:solidFill>
              </a:rPr>
              <a:t>         </a:t>
            </a:r>
            <a:r>
              <a:rPr lang="en-US" altLang="zh-CN" sz="2800" dirty="0" smtClean="0">
                <a:solidFill>
                  <a:srgbClr val="00B050"/>
                </a:solidFill>
              </a:rPr>
              <a:t>reads</a:t>
            </a:r>
            <a:r>
              <a:rPr lang="en-US" altLang="zh-CN" sz="2800" dirty="0" smtClean="0">
                <a:solidFill>
                  <a:schemeClr val="bg1"/>
                </a:solidFill>
              </a:rPr>
              <a:t>       books.</a:t>
            </a:r>
          </a:p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He     </a:t>
            </a:r>
            <a:r>
              <a:rPr lang="en-US" altLang="zh-CN" sz="2800" dirty="0" smtClean="0">
                <a:solidFill>
                  <a:srgbClr val="FFFF00"/>
                </a:solidFill>
              </a:rPr>
              <a:t>usually</a:t>
            </a:r>
            <a:r>
              <a:rPr lang="en-US" altLang="zh-CN" sz="2800" dirty="0" smtClean="0">
                <a:solidFill>
                  <a:schemeClr val="bg1"/>
                </a:solidFill>
              </a:rPr>
              <a:t>         </a:t>
            </a:r>
            <a:r>
              <a:rPr lang="en-US" altLang="zh-CN" sz="2800" dirty="0" smtClean="0">
                <a:solidFill>
                  <a:srgbClr val="00B050"/>
                </a:solidFill>
              </a:rPr>
              <a:t>takes</a:t>
            </a:r>
            <a:r>
              <a:rPr lang="en-US" altLang="zh-CN" sz="2800" dirty="0" smtClean="0">
                <a:solidFill>
                  <a:schemeClr val="bg1"/>
                </a:solidFill>
              </a:rPr>
              <a:t>       photos.</a:t>
            </a:r>
          </a:p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He      </a:t>
            </a:r>
            <a:r>
              <a:rPr lang="en-US" altLang="zh-CN" sz="2800" dirty="0" smtClean="0">
                <a:solidFill>
                  <a:srgbClr val="FFFF00"/>
                </a:solidFill>
              </a:rPr>
              <a:t>often</a:t>
            </a:r>
            <a:r>
              <a:rPr lang="en-US" altLang="zh-CN" sz="2800" dirty="0" smtClean="0">
                <a:solidFill>
                  <a:schemeClr val="bg1"/>
                </a:solidFill>
              </a:rPr>
              <a:t>          </a:t>
            </a:r>
            <a:r>
              <a:rPr lang="en-US" altLang="zh-CN" sz="2800" dirty="0" smtClean="0">
                <a:solidFill>
                  <a:srgbClr val="00B050"/>
                </a:solidFill>
              </a:rPr>
              <a:t>listens</a:t>
            </a:r>
            <a:r>
              <a:rPr lang="en-US" altLang="zh-CN" sz="2800" dirty="0" smtClean="0">
                <a:solidFill>
                  <a:schemeClr val="bg1"/>
                </a:solidFill>
              </a:rPr>
              <a:t>      to    music.</a:t>
            </a:r>
          </a:p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He   </a:t>
            </a:r>
            <a:r>
              <a:rPr lang="en-US" altLang="zh-CN" sz="2800" dirty="0" smtClean="0">
                <a:solidFill>
                  <a:srgbClr val="FFFF00"/>
                </a:solidFill>
              </a:rPr>
              <a:t>sometimes</a:t>
            </a:r>
            <a:r>
              <a:rPr lang="en-US" altLang="zh-CN" sz="2800" dirty="0" smtClean="0">
                <a:solidFill>
                  <a:schemeClr val="bg1"/>
                </a:solidFill>
              </a:rPr>
              <a:t>     </a:t>
            </a:r>
            <a:r>
              <a:rPr lang="en-US" altLang="zh-CN" sz="2800" dirty="0" smtClean="0">
                <a:solidFill>
                  <a:srgbClr val="00B050"/>
                </a:solidFill>
              </a:rPr>
              <a:t>eats</a:t>
            </a:r>
            <a:r>
              <a:rPr lang="en-US" altLang="zh-CN" sz="2800" dirty="0" smtClean="0">
                <a:solidFill>
                  <a:schemeClr val="bg1"/>
                </a:solidFill>
              </a:rPr>
              <a:t>       chocolate.</a:t>
            </a:r>
          </a:p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He       </a:t>
            </a:r>
            <a:r>
              <a:rPr lang="en-US" altLang="zh-CN" sz="2800" dirty="0" smtClean="0">
                <a:solidFill>
                  <a:srgbClr val="FFFF00"/>
                </a:solidFill>
              </a:rPr>
              <a:t>never</a:t>
            </a:r>
            <a:r>
              <a:rPr lang="en-US" altLang="zh-CN" sz="2800" dirty="0" smtClean="0">
                <a:solidFill>
                  <a:schemeClr val="bg1"/>
                </a:solidFill>
              </a:rPr>
              <a:t>         </a:t>
            </a:r>
            <a:r>
              <a:rPr lang="en-US" altLang="zh-CN" sz="2800" dirty="0" smtClean="0">
                <a:solidFill>
                  <a:srgbClr val="00B050"/>
                </a:solidFill>
              </a:rPr>
              <a:t>draws</a:t>
            </a:r>
            <a:r>
              <a:rPr lang="en-US" altLang="zh-CN" sz="2800" dirty="0" smtClean="0">
                <a:solidFill>
                  <a:schemeClr val="bg1"/>
                </a:solidFill>
              </a:rPr>
              <a:t>     pictures.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下箭头 3"/>
          <p:cNvSpPr/>
          <p:nvPr/>
        </p:nvSpPr>
        <p:spPr>
          <a:xfrm>
            <a:off x="2411760" y="3079564"/>
            <a:ext cx="432048" cy="5040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下箭头 4"/>
          <p:cNvSpPr/>
          <p:nvPr/>
        </p:nvSpPr>
        <p:spPr>
          <a:xfrm>
            <a:off x="4172827" y="3079564"/>
            <a:ext cx="432048" cy="5040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331640" y="381700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FF00"/>
                </a:solidFill>
              </a:rPr>
              <a:t>Frequency adverbs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2807" y="3817001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B050"/>
                </a:solidFill>
              </a:rPr>
              <a:t>Verbs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54910" y="718820"/>
            <a:ext cx="3861435" cy="4878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 (1)"/>
          <p:cNvPicPr>
            <a:picLocks noChangeAspect="1"/>
          </p:cNvPicPr>
          <p:nvPr/>
        </p:nvPicPr>
        <p:blipFill>
          <a:blip r:embed="rId2"/>
          <a:srcRect t="11056"/>
          <a:stretch>
            <a:fillRect/>
          </a:stretch>
        </p:blipFill>
        <p:spPr>
          <a:xfrm>
            <a:off x="503555" y="313055"/>
            <a:ext cx="2104390" cy="2379980"/>
          </a:xfrm>
          <a:prstGeom prst="rect">
            <a:avLst/>
          </a:prstGeom>
        </p:spPr>
      </p:pic>
      <p:pic>
        <p:nvPicPr>
          <p:cNvPr id="5" name="图片 4" descr="timg"/>
          <p:cNvPicPr>
            <a:picLocks noChangeAspect="1"/>
          </p:cNvPicPr>
          <p:nvPr/>
        </p:nvPicPr>
        <p:blipFill>
          <a:blip r:embed="rId3"/>
          <a:srcRect l="21295" r="6554"/>
          <a:stretch>
            <a:fillRect/>
          </a:stretch>
        </p:blipFill>
        <p:spPr>
          <a:xfrm>
            <a:off x="3378835" y="312420"/>
            <a:ext cx="2219325" cy="2380615"/>
          </a:xfrm>
          <a:prstGeom prst="rect">
            <a:avLst/>
          </a:prstGeom>
        </p:spPr>
      </p:pic>
      <p:pic>
        <p:nvPicPr>
          <p:cNvPr id="6" name="图片 5" descr="u=1883576328,3334551484&amp;fm=27&amp;gp=0"/>
          <p:cNvPicPr>
            <a:picLocks noChangeAspect="1"/>
          </p:cNvPicPr>
          <p:nvPr/>
        </p:nvPicPr>
        <p:blipFill>
          <a:blip r:embed="rId4"/>
          <a:srcRect l="7993" r="27396"/>
          <a:stretch>
            <a:fillRect/>
          </a:stretch>
        </p:blipFill>
        <p:spPr>
          <a:xfrm>
            <a:off x="503555" y="3322955"/>
            <a:ext cx="2105025" cy="217995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75030" y="2626360"/>
            <a:ext cx="24301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(1)   always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78835" y="2626360"/>
            <a:ext cx="31648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        </a:t>
            </a:r>
            <a:r>
              <a:rPr lang="en-US" altLang="zh-CN" b="1" dirty="0">
                <a:solidFill>
                  <a:schemeClr val="bg1"/>
                </a:solidFill>
              </a:rPr>
              <a:t>(2)   </a:t>
            </a:r>
            <a:r>
              <a:rPr lang="en-US" altLang="zh-CN" sz="2000" b="1" dirty="0">
                <a:solidFill>
                  <a:schemeClr val="bg1"/>
                </a:solidFill>
              </a:rPr>
              <a:t>often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75030" y="5436235"/>
            <a:ext cx="29895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(4) usually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854825" y="5436235"/>
            <a:ext cx="27603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 (6) often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/>
          <a:srcRect r="15782"/>
          <a:stretch>
            <a:fillRect/>
          </a:stretch>
        </p:blipFill>
        <p:spPr>
          <a:xfrm>
            <a:off x="6301740" y="3322320"/>
            <a:ext cx="2334895" cy="21805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626225" y="2626360"/>
            <a:ext cx="16852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(3) sometimes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658870" y="5436235"/>
            <a:ext cx="193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(5) sometimes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4282" y="2857496"/>
            <a:ext cx="3286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He </a:t>
            </a:r>
            <a:r>
              <a:rPr lang="en-US" altLang="zh-CN" dirty="0">
                <a:solidFill>
                  <a:schemeClr val="bg1"/>
                </a:solidFill>
              </a:rPr>
              <a:t>always reads books.</a:t>
            </a:r>
          </a:p>
        </p:txBody>
      </p:sp>
      <p:pic>
        <p:nvPicPr>
          <p:cNvPr id="1026" name="Picture 2" descr="C:\Users\apple\Desktop\tim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285728"/>
            <a:ext cx="2357454" cy="2375502"/>
          </a:xfrm>
          <a:prstGeom prst="rect">
            <a:avLst/>
          </a:prstGeom>
          <a:noFill/>
        </p:spPr>
      </p:pic>
      <p:pic>
        <p:nvPicPr>
          <p:cNvPr id="1027" name="Picture 3" descr="C:\Users\apple\Desktop\6ad46261359fd4179424ce6627bc263d.jpg"/>
          <p:cNvPicPr>
            <a:picLocks noChangeAspect="1" noChangeArrowheads="1"/>
          </p:cNvPicPr>
          <p:nvPr/>
        </p:nvPicPr>
        <p:blipFill>
          <a:blip r:embed="rId7"/>
          <a:srcRect l="21023" r="2272"/>
          <a:stretch>
            <a:fillRect/>
          </a:stretch>
        </p:blipFill>
        <p:spPr bwMode="auto">
          <a:xfrm>
            <a:off x="3286116" y="3286124"/>
            <a:ext cx="2357454" cy="2209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4664"/>
            <a:ext cx="6840761" cy="4968552"/>
          </a:xfrm>
        </p:spPr>
      </p:pic>
      <p:sp>
        <p:nvSpPr>
          <p:cNvPr id="5" name="TextBox 4"/>
          <p:cNvSpPr txBox="1"/>
          <p:nvPr/>
        </p:nvSpPr>
        <p:spPr>
          <a:xfrm>
            <a:off x="1907704" y="198758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Trump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89695" y="1916832"/>
            <a:ext cx="3297016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Dear Ann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en-US" altLang="zh-CN" dirty="0" smtClean="0"/>
              <a:t>After visiting China last month, I become very interested in Chinese culture(</a:t>
            </a:r>
            <a:r>
              <a:rPr lang="zh-CN" altLang="zh-CN" dirty="0" smtClean="0"/>
              <a:t>文化</a:t>
            </a:r>
            <a:r>
              <a:rPr lang="en-US" altLang="zh-CN" dirty="0" smtClean="0"/>
              <a:t>). Could you tell me something about Chinese birthday parties?</a:t>
            </a:r>
          </a:p>
          <a:p>
            <a:endParaRPr lang="en-US" altLang="zh-CN" dirty="0"/>
          </a:p>
          <a:p>
            <a:r>
              <a:rPr lang="en-US" altLang="zh-CN" dirty="0" smtClean="0"/>
              <a:t>                                              Yours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    Trump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400" b="1" dirty="0" smtClean="0">
                <a:solidFill>
                  <a:srgbClr val="FFFF00"/>
                </a:solidFill>
              </a:rPr>
              <a:t>Listen to the tape again and put these sentences in order.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828667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lphaLcPeriod"/>
            </a:pPr>
            <a:r>
              <a:rPr lang="en-US" altLang="zh-CN" sz="2400" dirty="0" smtClean="0">
                <a:solidFill>
                  <a:schemeClr val="bg1"/>
                </a:solidFill>
              </a:rPr>
              <a:t>We always sing Happy Birthday. And we sing it in Chinese</a:t>
            </a:r>
          </a:p>
          <a:p>
            <a:pPr marL="457200" indent="-457200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       and English.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214554"/>
            <a:ext cx="6528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</a:rPr>
              <a:t>b</a:t>
            </a:r>
            <a:r>
              <a:rPr lang="en-US" altLang="zh-CN" sz="2400" dirty="0" smtClean="0">
                <a:solidFill>
                  <a:schemeClr val="bg1"/>
                </a:solidFill>
              </a:rPr>
              <a:t>. At a Chinese birthday party, we have a lot to do.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714620"/>
            <a:ext cx="5120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c. We sometimes get birthday presents.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214686"/>
            <a:ext cx="8715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d. At the birthday dinner, we eat noodles. And we eat birthday</a:t>
            </a:r>
          </a:p>
          <a:p>
            <a:r>
              <a:rPr lang="en-US" altLang="zh-CN" sz="2400" dirty="0" smtClean="0">
                <a:solidFill>
                  <a:schemeClr val="bg1"/>
                </a:solidFill>
              </a:rPr>
              <a:t>     cake  too.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3929066"/>
            <a:ext cx="4838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e. We sometimes give birthday cards.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4643446"/>
            <a:ext cx="767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1._______  2.________  3.________  4.________ 5._______</a:t>
            </a:r>
            <a:endParaRPr lang="zh-CN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14414" y="4572008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</a:rPr>
              <a:t>b</a:t>
            </a:r>
            <a:endParaRPr lang="zh-CN" altLang="en-US" sz="2400" dirty="0">
              <a:solidFill>
                <a:srgbClr val="FFFF00"/>
              </a:solidFill>
            </a:endParaRPr>
          </a:p>
        </p:txBody>
      </p:sp>
      <p:pic>
        <p:nvPicPr>
          <p:cNvPr id="10" name="听力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7160" y="5033673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3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400" b="1" dirty="0" smtClean="0">
                <a:solidFill>
                  <a:srgbClr val="FFFF00"/>
                </a:solidFill>
              </a:rPr>
              <a:t>Listen to the tape again and put these sentences in order.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828667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lphaLcPeriod"/>
            </a:pPr>
            <a:r>
              <a:rPr lang="en-US" altLang="zh-CN" sz="2400" dirty="0" smtClean="0">
                <a:solidFill>
                  <a:schemeClr val="bg1"/>
                </a:solidFill>
              </a:rPr>
              <a:t>We always sing Happy Birthday. And we sing it in Chinese</a:t>
            </a:r>
          </a:p>
          <a:p>
            <a:pPr marL="457200" indent="-457200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       and English.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214554"/>
            <a:ext cx="6528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</a:rPr>
              <a:t>b</a:t>
            </a:r>
            <a:r>
              <a:rPr lang="en-US" altLang="zh-CN" sz="2400" dirty="0" smtClean="0">
                <a:solidFill>
                  <a:schemeClr val="bg1"/>
                </a:solidFill>
              </a:rPr>
              <a:t>. At a Chinese birthday party, we have a lot to do.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714620"/>
            <a:ext cx="5120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c. We sometimes get birthday presents.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214686"/>
            <a:ext cx="8715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d. At the birthday dinner, we eat noodles. And we eat birthday</a:t>
            </a:r>
          </a:p>
          <a:p>
            <a:r>
              <a:rPr lang="en-US" altLang="zh-CN" sz="2400" dirty="0" smtClean="0">
                <a:solidFill>
                  <a:schemeClr val="bg1"/>
                </a:solidFill>
              </a:rPr>
              <a:t>     cake  too.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3929066"/>
            <a:ext cx="4838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e. We sometimes give birthday cards.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4643446"/>
            <a:ext cx="767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1._______  2.________  3.________  4.________ 5._______</a:t>
            </a:r>
            <a:endParaRPr lang="zh-CN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14414" y="4572008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</a:rPr>
              <a:t>b</a:t>
            </a:r>
            <a:endParaRPr lang="zh-CN" altLang="en-US" sz="2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4572008"/>
            <a:ext cx="5051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d                      e                    a                    c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altLang="zh-CN" sz="3100" b="1" dirty="0" smtClean="0">
                <a:solidFill>
                  <a:srgbClr val="FFFF00"/>
                </a:solidFill>
              </a:rPr>
              <a:t/>
            </a:r>
            <a:br>
              <a:rPr lang="en-US" altLang="zh-CN" sz="3100" b="1" dirty="0" smtClean="0">
                <a:solidFill>
                  <a:srgbClr val="FFFF00"/>
                </a:solidFill>
              </a:rPr>
            </a:br>
            <a:r>
              <a:rPr lang="en-US" altLang="zh-CN" sz="3100" b="1" dirty="0" smtClean="0">
                <a:solidFill>
                  <a:srgbClr val="FFFF00"/>
                </a:solidFill>
              </a:rPr>
              <a:t>Listen to the tape and fill in the blanks</a:t>
            </a:r>
            <a:r>
              <a:rPr lang="en-US" altLang="zh-CN" b="1" dirty="0" smtClean="0">
                <a:solidFill>
                  <a:srgbClr val="FFFF00"/>
                </a:solidFill>
              </a:rPr>
              <a:t>.</a:t>
            </a:r>
            <a:br>
              <a:rPr lang="en-US" altLang="zh-CN" b="1" dirty="0" smtClean="0">
                <a:solidFill>
                  <a:srgbClr val="FFFF00"/>
                </a:solidFill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1472" y="1000109"/>
            <a:ext cx="7500990" cy="307183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At a Chinese birthday party, we have a lot to do.</a:t>
            </a:r>
          </a:p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At the birthday dinner, we eat noodles. And we</a:t>
            </a:r>
          </a:p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eat birthday  cake  too.  We  sometimes  give</a:t>
            </a:r>
          </a:p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birthday cards. We always sing Happy Birthday. </a:t>
            </a:r>
          </a:p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And  we  sing  it  in  Chinese  and  English. We </a:t>
            </a:r>
          </a:p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sometimes get birthday presents.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rgbClr val="FFFF00"/>
                </a:solidFill>
              </a:rPr>
              <a:t>Discussion </a:t>
            </a:r>
            <a:br>
              <a:rPr lang="en-US" altLang="zh-CN" b="1" dirty="0">
                <a:solidFill>
                  <a:srgbClr val="FFFF00"/>
                </a:solidFill>
              </a:rPr>
            </a:br>
            <a:endParaRPr lang="en-US" altLang="zh-CN" b="1" dirty="0">
              <a:solidFill>
                <a:srgbClr val="FFFF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6586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椭圆 3"/>
          <p:cNvSpPr/>
          <p:nvPr/>
        </p:nvSpPr>
        <p:spPr>
          <a:xfrm>
            <a:off x="3441065" y="2978150"/>
            <a:ext cx="2448560" cy="20161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520000">
            <a:off x="3491865" y="2852420"/>
            <a:ext cx="700405" cy="1593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13425" y="3789045"/>
            <a:ext cx="822960" cy="1441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8660000">
            <a:off x="5067300" y="2795905"/>
            <a:ext cx="739775" cy="1390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88590" y="3789045"/>
            <a:ext cx="840105" cy="1441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774190" y="3403600"/>
            <a:ext cx="914400" cy="91440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475605" y="1803400"/>
            <a:ext cx="980440" cy="91440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636385" y="3404235"/>
            <a:ext cx="1057275" cy="91440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809875" y="1924050"/>
            <a:ext cx="914400" cy="91440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876425" y="3686175"/>
            <a:ext cx="933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Place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847340" y="2197100"/>
            <a:ext cx="876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Guests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555740" y="3568412"/>
            <a:ext cx="1137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        </a:t>
            </a:r>
            <a:r>
              <a:rPr lang="en-US" altLang="zh-CN" sz="3200" b="1" dirty="0" smtClean="0"/>
              <a:t>?</a:t>
            </a:r>
            <a:endParaRPr lang="en-US" altLang="zh-CN" sz="32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5330825" y="1993265"/>
            <a:ext cx="12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?</a:t>
            </a:r>
            <a:endParaRPr lang="en-US" altLang="zh-CN" sz="32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3603625" y="3686175"/>
            <a:ext cx="2286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/>
              <a:t>My birthday party</a:t>
            </a:r>
          </a:p>
        </p:txBody>
      </p:sp>
      <p:sp>
        <p:nvSpPr>
          <p:cNvPr id="19" name="矩形 18"/>
          <p:cNvSpPr/>
          <p:nvPr/>
        </p:nvSpPr>
        <p:spPr>
          <a:xfrm rot="1980000">
            <a:off x="5554345" y="4735195"/>
            <a:ext cx="822960" cy="1441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19740000">
            <a:off x="6058535" y="4887595"/>
            <a:ext cx="1057275" cy="81724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 rot="18840000">
            <a:off x="6434455" y="4994275"/>
            <a:ext cx="433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?</a:t>
            </a:r>
          </a:p>
        </p:txBody>
      </p:sp>
      <p:sp>
        <p:nvSpPr>
          <p:cNvPr id="22" name="矩形 21"/>
          <p:cNvSpPr/>
          <p:nvPr/>
        </p:nvSpPr>
        <p:spPr>
          <a:xfrm rot="7860000">
            <a:off x="3096260" y="4871720"/>
            <a:ext cx="822960" cy="14033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891790" y="5335270"/>
            <a:ext cx="433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?</a:t>
            </a:r>
          </a:p>
        </p:txBody>
      </p:sp>
      <p:sp>
        <p:nvSpPr>
          <p:cNvPr id="24" name="椭圆 23"/>
          <p:cNvSpPr/>
          <p:nvPr/>
        </p:nvSpPr>
        <p:spPr>
          <a:xfrm rot="1860000">
            <a:off x="2580005" y="5069205"/>
            <a:ext cx="1057275" cy="81724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/>
                </a:solidFill>
                <a:sym typeface="+mn-ea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pple\Desktop\timgQQ_副本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00240"/>
            <a:ext cx="4706007" cy="3029373"/>
          </a:xfrm>
          <a:prstGeom prst="rect">
            <a:avLst/>
          </a:prstGeom>
          <a:noFill/>
        </p:spPr>
      </p:pic>
      <p:sp>
        <p:nvSpPr>
          <p:cNvPr id="6" name="椭圆形标注 5"/>
          <p:cNvSpPr/>
          <p:nvPr/>
        </p:nvSpPr>
        <p:spPr>
          <a:xfrm>
            <a:off x="4429124" y="500042"/>
            <a:ext cx="3000396" cy="178595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tx1"/>
                </a:solidFill>
              </a:rPr>
              <a:t>Why do you eat noodles at your birthday party?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PPT视频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57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8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0162"/>
            <a:ext cx="8229600" cy="1143000"/>
          </a:xfrm>
        </p:spPr>
        <p:txBody>
          <a:bodyPr/>
          <a:lstStyle/>
          <a:p>
            <a:r>
              <a:rPr lang="en-US" altLang="zh-CN" sz="4000" b="1" dirty="0">
                <a:solidFill>
                  <a:srgbClr val="FFFF00"/>
                </a:solidFill>
              </a:rPr>
              <a:t>Homework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3860" y="892175"/>
            <a:ext cx="8229600" cy="4655185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dirty="0" smtClean="0">
                <a:solidFill>
                  <a:srgbClr val="FFFF00"/>
                </a:solidFill>
              </a:rPr>
              <a:t> Search for more birthday customs of other countries on the Internet and then make a poster . </a:t>
            </a:r>
            <a:endParaRPr lang="en-US" altLang="zh-CN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5" name="Picture 1" descr="C:\Users\Administrator.QH-20141211ORUR\AppData\Roaming\Tencent\Users\1067549740\QQ\WinTemp\RichOle\`PYZ5[AN@PL4Z710~5UY9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istrator.QH-20141211ORUR\AppData\Roaming\Tencent\Users\1067549740\QQ\WinTemp\RichOle\`PYZ5[AN@PL4Z710~5UY9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9750" cy="679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" y="3276600"/>
            <a:ext cx="9429750" cy="22707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7335" y="979805"/>
            <a:ext cx="889698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FF00"/>
                </a:solidFill>
              </a:rPr>
              <a:t>Module 8 Unit 1 </a:t>
            </a:r>
          </a:p>
          <a:p>
            <a:pPr algn="ctr"/>
            <a:r>
              <a:rPr lang="en-US" altLang="zh-CN" sz="4400" b="1" dirty="0">
                <a:solidFill>
                  <a:srgbClr val="FFFF00"/>
                </a:solidFill>
              </a:rPr>
              <a:t>I always like birthday parties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22" r="5357" b="-1795"/>
          <a:stretch>
            <a:fillRect/>
          </a:stretch>
        </p:blipFill>
        <p:spPr bwMode="auto">
          <a:xfrm>
            <a:off x="571472" y="714356"/>
            <a:ext cx="378621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14356"/>
            <a:ext cx="371477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4800" dirty="0" smtClean="0">
                <a:solidFill>
                  <a:srgbClr val="FFFF99"/>
                </a:solidFill>
              </a:rPr>
              <a:t>     </a:t>
            </a:r>
          </a:p>
          <a:p>
            <a:pPr algn="ctr">
              <a:buNone/>
            </a:pPr>
            <a:r>
              <a:rPr lang="en-US" altLang="zh-CN" sz="4800" dirty="0" smtClean="0">
                <a:solidFill>
                  <a:srgbClr val="FFFF99"/>
                </a:solidFill>
              </a:rPr>
              <a:t>  Have a brainstorm about   birthday parties.</a:t>
            </a:r>
            <a:endParaRPr lang="zh-CN" altLang="en-US" sz="48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63688" y="2204864"/>
            <a:ext cx="1440160" cy="724942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2656"/>
            <a:ext cx="7200800" cy="5217443"/>
          </a:xfrm>
        </p:spPr>
      </p:pic>
      <p:sp>
        <p:nvSpPr>
          <p:cNvPr id="5" name="TextBox 4"/>
          <p:cNvSpPr txBox="1"/>
          <p:nvPr/>
        </p:nvSpPr>
        <p:spPr>
          <a:xfrm>
            <a:off x="1763688" y="199710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王诗龄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1844824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Dear Ann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en-US" altLang="zh-CN" dirty="0" smtClean="0"/>
              <a:t>Thanks for coming to my birthday party. I know you took lots of photos for me. Could you send them to me?</a:t>
            </a:r>
          </a:p>
          <a:p>
            <a:endParaRPr lang="en-US" altLang="zh-CN" dirty="0"/>
          </a:p>
          <a:p>
            <a:r>
              <a:rPr lang="en-US" altLang="zh-CN" dirty="0" smtClean="0"/>
              <a:t>                                                             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            Yours                              </a:t>
            </a:r>
          </a:p>
          <a:p>
            <a:r>
              <a:rPr lang="en-US" altLang="zh-CN" dirty="0" smtClean="0"/>
              <a:t>                                          Wang Shiling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82" y="3067673"/>
            <a:ext cx="2384658" cy="2232248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58" y="260648"/>
            <a:ext cx="2384658" cy="21602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276" y="3068960"/>
            <a:ext cx="2437075" cy="22322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0648"/>
            <a:ext cx="2437075" cy="21602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599" y="3062524"/>
            <a:ext cx="2304256" cy="22322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3977" y="243708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make a wish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4392" y="2457174"/>
            <a:ext cx="2592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 blow out candles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5074" y="2428868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sing  Happy Birthday  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1158" y="5463583"/>
            <a:ext cx="2488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get presents/gifts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49462" y="5491925"/>
            <a:ext cx="270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cut a birthday cake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1599" y="5491924"/>
            <a:ext cx="2608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eat a birthday cake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19" name="Picture 2" descr="C:\Users\apple\Desktop\9d7c4x5p.jpg"/>
          <p:cNvPicPr>
            <a:picLocks noChangeAspect="1" noChangeArrowheads="1"/>
          </p:cNvPicPr>
          <p:nvPr/>
        </p:nvPicPr>
        <p:blipFill>
          <a:blip r:embed="rId7"/>
          <a:srcRect r="50870"/>
          <a:stretch>
            <a:fillRect/>
          </a:stretch>
        </p:blipFill>
        <p:spPr bwMode="auto">
          <a:xfrm>
            <a:off x="6286512" y="285728"/>
            <a:ext cx="2428892" cy="2143140"/>
          </a:xfrm>
          <a:prstGeom prst="rect">
            <a:avLst/>
          </a:prstGeom>
          <a:noFill/>
        </p:spPr>
      </p:pic>
      <p:pic>
        <p:nvPicPr>
          <p:cNvPr id="20" name="Picture 3" descr="C:\Users\apple\Desktop\2489240_185426004890_2.jpg"/>
          <p:cNvPicPr>
            <a:picLocks noChangeAspect="1" noChangeArrowheads="1"/>
          </p:cNvPicPr>
          <p:nvPr/>
        </p:nvPicPr>
        <p:blipFill>
          <a:blip r:embed="rId8" cstate="print"/>
          <a:srcRect t="29630" r="26666" b="7407"/>
          <a:stretch>
            <a:fillRect/>
          </a:stretch>
        </p:blipFill>
        <p:spPr bwMode="auto">
          <a:xfrm>
            <a:off x="7858148" y="214290"/>
            <a:ext cx="928694" cy="76220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2" name="Picture 4" descr="C:\Users\apple\Desktop\u=626226539,854318491&amp;fm=200&amp;gp=0_副本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57620" y="1071546"/>
            <a:ext cx="1785950" cy="135732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600200"/>
            <a:ext cx="9001156" cy="4525963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>
                <a:solidFill>
                  <a:srgbClr val="FFFF99"/>
                </a:solidFill>
              </a:rPr>
              <a:t>1. What do you usually do at a birthday party?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FF99"/>
                </a:solidFill>
              </a:rPr>
              <a:t>2. Which birthday party activity do you like best?      Why?</a:t>
            </a:r>
            <a:endParaRPr lang="zh-CN" altLang="en-US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04664"/>
            <a:ext cx="6912768" cy="5328591"/>
          </a:xfrm>
        </p:spPr>
      </p:pic>
      <p:sp>
        <p:nvSpPr>
          <p:cNvPr id="5" name="TextBox 4"/>
          <p:cNvSpPr txBox="1"/>
          <p:nvPr/>
        </p:nvSpPr>
        <p:spPr>
          <a:xfrm>
            <a:off x="1907704" y="216073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李易峰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72201" y="2132856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Dear Ann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en-US" altLang="zh-CN" dirty="0" smtClean="0"/>
              <a:t>I will have a birthday party this Saturday. would you like to come?</a:t>
            </a:r>
            <a:r>
              <a:rPr lang="zh-CN" altLang="en-US" dirty="0" smtClean="0"/>
              <a:t> </a:t>
            </a:r>
            <a:r>
              <a:rPr lang="en-US" altLang="zh-CN" dirty="0" smtClean="0"/>
              <a:t>Don’t forget to bring me a gift. Hahaha….</a:t>
            </a:r>
          </a:p>
          <a:p>
            <a:endParaRPr lang="en-US" altLang="zh-CN" dirty="0"/>
          </a:p>
          <a:p>
            <a:r>
              <a:rPr lang="en-US" altLang="zh-CN" dirty="0" smtClean="0"/>
              <a:t>                                                  Yours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     Li Yifeng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553</Words>
  <Application>Microsoft Office PowerPoint</Application>
  <PresentationFormat>全屏显示(4:3)</PresentationFormat>
  <Paragraphs>103</Paragraphs>
  <Slides>20</Slides>
  <Notes>0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Listen to the tape again and put these sentences in order.</vt:lpstr>
      <vt:lpstr>Listen to the tape again and put these sentences in order.</vt:lpstr>
      <vt:lpstr> Listen to the tape and fill in the blanks. </vt:lpstr>
      <vt:lpstr>Discussion  </vt:lpstr>
      <vt:lpstr>PowerPoint 演示文稿</vt:lpstr>
      <vt:lpstr>Homework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Administrator</cp:lastModifiedBy>
  <cp:revision>159</cp:revision>
  <dcterms:created xsi:type="dcterms:W3CDTF">2017-04-17T06:04:00Z</dcterms:created>
  <dcterms:modified xsi:type="dcterms:W3CDTF">2017-12-01T10:39:23Z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