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465" r:id="rId2"/>
    <p:sldId id="466" r:id="rId3"/>
    <p:sldId id="467" r:id="rId4"/>
    <p:sldId id="468" r:id="rId5"/>
    <p:sldId id="469" r:id="rId6"/>
    <p:sldId id="470" r:id="rId7"/>
    <p:sldId id="472" r:id="rId8"/>
    <p:sldId id="473" r:id="rId9"/>
    <p:sldId id="474" r:id="rId10"/>
    <p:sldId id="475" r:id="rId11"/>
    <p:sldId id="476" r:id="rId12"/>
    <p:sldId id="477" r:id="rId13"/>
    <p:sldId id="478" r:id="rId14"/>
    <p:sldId id="479" r:id="rId15"/>
    <p:sldId id="480" r:id="rId16"/>
    <p:sldId id="481" r:id="rId17"/>
    <p:sldId id="485" r:id="rId18"/>
    <p:sldId id="482" r:id="rId19"/>
    <p:sldId id="484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B03D"/>
    <a:srgbClr val="0000FF"/>
    <a:srgbClr val="660066"/>
    <a:srgbClr val="9966FF"/>
    <a:srgbClr val="5295DC"/>
    <a:srgbClr val="FE5C1B"/>
    <a:srgbClr val="035CA0"/>
    <a:srgbClr val="9ED157"/>
    <a:srgbClr val="E57B36"/>
    <a:srgbClr val="D13E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18" autoAdjust="0"/>
    <p:restoredTop sz="94660"/>
  </p:normalViewPr>
  <p:slideViewPr>
    <p:cSldViewPr snapToGrid="0">
      <p:cViewPr>
        <p:scale>
          <a:sx n="100" d="100"/>
          <a:sy n="100" d="100"/>
        </p:scale>
        <p:origin x="-72" y="354"/>
      </p:cViewPr>
      <p:guideLst>
        <p:guide orient="horz" pos="2152"/>
        <p:guide pos="291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2" d="100"/>
        <a:sy n="5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F1D10-AED6-4DA4-8C6F-BEF742DFD53E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5056C-A43A-4CA3-B7B8-B11498E58C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7418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3B8345F2-98AE-475F-A250-4AF5BDC61A77}" type="slidenum">
              <a:rPr lang="zh-CN" altLang="en-US" sz="1200" smtClean="0"/>
              <a:pPr eaLnBrk="1" hangingPunct="1"/>
              <a:t>8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1604" y="231495"/>
            <a:ext cx="7886700" cy="516024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557FB5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flipH="1">
            <a:off x="0" y="1"/>
            <a:ext cx="615902" cy="897147"/>
          </a:xfrm>
          <a:prstGeom prst="rect">
            <a:avLst/>
          </a:prstGeom>
        </p:spPr>
      </p:pic>
      <p:cxnSp>
        <p:nvCxnSpPr>
          <p:cNvPr id="9" name="直接连接符 8"/>
          <p:cNvCxnSpPr/>
          <p:nvPr userDrawn="1"/>
        </p:nvCxnSpPr>
        <p:spPr>
          <a:xfrm>
            <a:off x="628650" y="782025"/>
            <a:ext cx="836438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7" Type="http://schemas.openxmlformats.org/officeDocument/2006/relationships/image" Target="../media/image21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gif"/><Relationship Id="rId4" Type="http://schemas.openxmlformats.org/officeDocument/2006/relationships/image" Target="../media/image1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&#35838;&#20214;&#23450;&#31295;\3&#26085;&#19978;&#21320;\&#38738;&#28023;&#30465;%20&#38472;&#28828;&#21326;%20%20&#23450;&#31295;&#35838;&#20214;\&#38738;&#28023;&#30465;%20&#38472;&#28828;&#21326;%20%20&#23450;&#31295;&#35838;&#20214;\Produce.wmv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9.xml"/><Relationship Id="rId18" Type="http://schemas.openxmlformats.org/officeDocument/2006/relationships/slide" Target="slide4.xml"/><Relationship Id="rId3" Type="http://schemas.openxmlformats.org/officeDocument/2006/relationships/image" Target="../media/image10.gif"/><Relationship Id="rId7" Type="http://schemas.openxmlformats.org/officeDocument/2006/relationships/slide" Target="slide10.xml"/><Relationship Id="rId12" Type="http://schemas.openxmlformats.org/officeDocument/2006/relationships/slide" Target="slide1.xml"/><Relationship Id="rId17" Type="http://schemas.openxmlformats.org/officeDocument/2006/relationships/slide" Target="slide13.xml"/><Relationship Id="rId2" Type="http://schemas.openxmlformats.org/officeDocument/2006/relationships/notesSlide" Target="../notesSlides/notesSlide1.xml"/><Relationship Id="rId16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4.xml"/><Relationship Id="rId5" Type="http://schemas.openxmlformats.org/officeDocument/2006/relationships/slide" Target="slide15.xml"/><Relationship Id="rId15" Type="http://schemas.openxmlformats.org/officeDocument/2006/relationships/slide" Target="slide11.xml"/><Relationship Id="rId10" Type="http://schemas.openxmlformats.org/officeDocument/2006/relationships/slide" Target="slide3.xml"/><Relationship Id="rId4" Type="http://schemas.openxmlformats.org/officeDocument/2006/relationships/image" Target="../media/image11.gif"/><Relationship Id="rId9" Type="http://schemas.openxmlformats.org/officeDocument/2006/relationships/slide" Target="slide12.xml"/><Relationship Id="rId1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gif"/><Relationship Id="rId7" Type="http://schemas.openxmlformats.org/officeDocument/2006/relationships/image" Target="../media/image16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914400" y="1219201"/>
            <a:ext cx="74168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4800" b="1" dirty="0">
                <a:solidFill>
                  <a:srgbClr val="7030A0"/>
                </a:solidFill>
              </a:rPr>
              <a:t>Unit 4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4800" b="1" dirty="0">
                <a:solidFill>
                  <a:srgbClr val="7030A0"/>
                </a:solidFill>
              </a:rPr>
              <a:t>What’s the best movie theater?</a:t>
            </a:r>
          </a:p>
        </p:txBody>
      </p:sp>
      <p:sp>
        <p:nvSpPr>
          <p:cNvPr id="4099" name="WordArt 6"/>
          <p:cNvSpPr>
            <a:spLocks noChangeArrowheads="1" noChangeShapeType="1" noTextEdit="1"/>
          </p:cNvSpPr>
          <p:nvPr/>
        </p:nvSpPr>
        <p:spPr bwMode="auto">
          <a:xfrm>
            <a:off x="2615406" y="4343400"/>
            <a:ext cx="4014788" cy="642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+mn-lt"/>
                <a:ea typeface="+mn-lt"/>
                <a:cs typeface="+mn-lt"/>
              </a:rPr>
              <a:t>Section B 2a-2e</a:t>
            </a:r>
            <a:endParaRPr lang="zh-CN" altLang="en-US" sz="40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latin typeface="+mn-lt"/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06313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椭圆 12"/>
          <p:cNvSpPr>
            <a:spLocks noChangeArrowheads="1"/>
          </p:cNvSpPr>
          <p:nvPr/>
        </p:nvSpPr>
        <p:spPr bwMode="auto">
          <a:xfrm>
            <a:off x="285750" y="3143250"/>
            <a:ext cx="4857750" cy="914400"/>
          </a:xfrm>
          <a:prstGeom prst="ellipse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Tx/>
              <a:buNone/>
            </a:pPr>
            <a:endParaRPr lang="zh-CN" altLang="en-US"/>
          </a:p>
        </p:txBody>
      </p:sp>
      <p:sp>
        <p:nvSpPr>
          <p:cNvPr id="16387" name="文本框 184327"/>
          <p:cNvSpPr txBox="1">
            <a:spLocks noChangeArrowheads="1"/>
          </p:cNvSpPr>
          <p:nvPr/>
        </p:nvSpPr>
        <p:spPr bwMode="auto">
          <a:xfrm>
            <a:off x="92869" y="214313"/>
            <a:ext cx="9144000" cy="292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4000" b="1" dirty="0">
                <a:solidFill>
                  <a:srgbClr val="0070C0"/>
                </a:solidFill>
                <a:latin typeface="Times New Roman" pitchFamily="18" charset="0"/>
              </a:rPr>
              <a:t>What do talent shows have in common?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zh-CN" sz="4800" b="1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4800" b="1" dirty="0">
              <a:latin typeface="Times New Roman" pitchFamily="18" charset="0"/>
            </a:endParaRPr>
          </a:p>
        </p:txBody>
      </p:sp>
      <p:pic>
        <p:nvPicPr>
          <p:cNvPr id="16388" name="图片 184328" descr="back(5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6" y="5876927"/>
            <a:ext cx="1250950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9"/>
          <p:cNvSpPr txBox="1">
            <a:spLocks noChangeArrowheads="1"/>
          </p:cNvSpPr>
          <p:nvPr/>
        </p:nvSpPr>
        <p:spPr bwMode="auto">
          <a:xfrm>
            <a:off x="571192" y="3214689"/>
            <a:ext cx="446308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zh-CN" sz="4000" b="1">
                <a:latin typeface="BatangChe" pitchFamily="49" charset="-127"/>
                <a:ea typeface="BatangChe" pitchFamily="49" charset="-127"/>
              </a:rPr>
              <a:t>They look for the</a:t>
            </a:r>
            <a:endParaRPr lang="zh-CN" altLang="en-US" sz="4000" b="1">
              <a:latin typeface="BatangChe" pitchFamily="49" charset="-127"/>
              <a:ea typeface="BatangChe" pitchFamily="49" charset="-127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rot="16200000" flipV="1">
            <a:off x="1285876" y="2714627"/>
            <a:ext cx="357187" cy="21431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rot="16200000" flipH="1">
            <a:off x="3929063" y="4143376"/>
            <a:ext cx="500062" cy="35718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rot="5400000">
            <a:off x="892970" y="4107657"/>
            <a:ext cx="500062" cy="42862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rot="5400000" flipH="1" flipV="1">
            <a:off x="3964782" y="2678908"/>
            <a:ext cx="428625" cy="35718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94" name="图片 30" descr="acto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1" y="4714875"/>
            <a:ext cx="1857375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图片 31" descr="magicia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714875"/>
            <a:ext cx="1871662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图片 34" descr="singer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4" y="1214438"/>
            <a:ext cx="2071687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图片 39" descr="dancer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1" y="1285875"/>
            <a:ext cx="2024063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572126" y="1928815"/>
            <a:ext cx="3571875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They look for </a:t>
            </a:r>
          </a:p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the best singers,</a:t>
            </a:r>
          </a:p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the most talented</a:t>
            </a:r>
          </a:p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dancers,</a:t>
            </a:r>
          </a:p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the most exciting</a:t>
            </a:r>
          </a:p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magicians,</a:t>
            </a:r>
          </a:p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the funniest actors.</a:t>
            </a:r>
          </a:p>
        </p:txBody>
      </p:sp>
    </p:spTree>
    <p:extLst>
      <p:ext uri="{BB962C8B-B14F-4D97-AF65-F5344CB8AC3E}">
        <p14:creationId xmlns:p14="http://schemas.microsoft.com/office/powerpoint/2010/main" val="295637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185352"/>
          <p:cNvSpPr txBox="1">
            <a:spLocks noChangeArrowheads="1"/>
          </p:cNvSpPr>
          <p:nvPr/>
        </p:nvSpPr>
        <p:spPr bwMode="auto">
          <a:xfrm>
            <a:off x="0" y="0"/>
            <a:ext cx="914400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400"/>
              </a:lnSpc>
              <a:spcBef>
                <a:spcPts val="600"/>
              </a:spcBef>
              <a:buFontTx/>
              <a:buNone/>
            </a:pPr>
            <a:r>
              <a:rPr lang="en-US" altLang="zh-CN" sz="4800" b="1" dirty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n-US" altLang="zh-CN" sz="4800" b="1" dirty="0" smtClean="0">
                <a:solidFill>
                  <a:srgbClr val="0070C0"/>
                </a:solidFill>
                <a:latin typeface="Times New Roman" pitchFamily="18" charset="0"/>
              </a:rPr>
              <a:t>    </a:t>
            </a:r>
            <a:r>
              <a:rPr lang="en-US" altLang="zh-CN" sz="3600" b="1" dirty="0" smtClean="0">
                <a:solidFill>
                  <a:srgbClr val="0070C0"/>
                </a:solidFill>
                <a:latin typeface="Times New Roman" pitchFamily="18" charset="0"/>
              </a:rPr>
              <a:t>Who </a:t>
            </a:r>
            <a:r>
              <a:rPr lang="en-US" altLang="zh-CN" sz="3600" b="1" dirty="0">
                <a:solidFill>
                  <a:srgbClr val="0070C0"/>
                </a:solidFill>
                <a:latin typeface="Times New Roman" pitchFamily="18" charset="0"/>
              </a:rPr>
              <a:t>decides the winner?</a:t>
            </a:r>
          </a:p>
          <a:p>
            <a:pPr eaLnBrk="1" hangingPunct="1">
              <a:lnSpc>
                <a:spcPts val="4400"/>
              </a:lnSpc>
              <a:spcBef>
                <a:spcPts val="600"/>
              </a:spcBef>
              <a:buFontTx/>
              <a:buNone/>
            </a:pPr>
            <a:r>
              <a:rPr lang="en-US" altLang="zh-CN" sz="48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</a:rPr>
              <a:t>A. The people who watch them</a:t>
            </a:r>
          </a:p>
          <a:p>
            <a:pPr eaLnBrk="1" hangingPunct="1">
              <a:lnSpc>
                <a:spcPts val="4400"/>
              </a:lnSpc>
              <a:spcBef>
                <a:spcPts val="600"/>
              </a:spcBef>
              <a:buFontTx/>
              <a:buNone/>
            </a:pPr>
            <a:r>
              <a:rPr lang="en-US" altLang="zh-CN" sz="48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</a:rPr>
              <a:t>B. The famous people who  attend the talent shows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zh-CN" sz="4800" b="1" dirty="0">
              <a:solidFill>
                <a:srgbClr val="0070C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4800" b="1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pic>
        <p:nvPicPr>
          <p:cNvPr id="17411" name="图片 185348" descr="back(5)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6019800"/>
            <a:ext cx="135255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0" name="图片 185349" descr="会跳的狗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" y="214315"/>
            <a:ext cx="785813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图片 9" descr="guanzhong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1" y="1857375"/>
            <a:ext cx="42195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图片 9" descr="jiang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1857375"/>
            <a:ext cx="3857625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文本框 186376"/>
          <p:cNvSpPr txBox="1">
            <a:spLocks noChangeArrowheads="1"/>
          </p:cNvSpPr>
          <p:nvPr/>
        </p:nvSpPr>
        <p:spPr bwMode="auto">
          <a:xfrm>
            <a:off x="142875" y="4286252"/>
            <a:ext cx="7024688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600" b="1">
                <a:solidFill>
                  <a:srgbClr val="0070C0"/>
                </a:solidFill>
                <a:latin typeface="Times New Roman" pitchFamily="18" charset="0"/>
              </a:rPr>
              <a:t>What can the winner get?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zh-CN" sz="3600" b="1">
              <a:solidFill>
                <a:srgbClr val="0070C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zh-CN" sz="4800" b="1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4800" b="1">
              <a:latin typeface="Times New Roman" pitchFamily="18" charset="0"/>
            </a:endParaRPr>
          </a:p>
        </p:txBody>
      </p:sp>
      <p:sp>
        <p:nvSpPr>
          <p:cNvPr id="8" name="文本框 186376"/>
          <p:cNvSpPr txBox="1">
            <a:spLocks noChangeArrowheads="1"/>
          </p:cNvSpPr>
          <p:nvPr/>
        </p:nvSpPr>
        <p:spPr bwMode="auto">
          <a:xfrm>
            <a:off x="214314" y="5143502"/>
            <a:ext cx="70246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They can get a very good prize.</a:t>
            </a:r>
            <a:endParaRPr lang="zh-CN" alt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9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87399"/>
          <p:cNvSpPr txBox="1">
            <a:spLocks noChangeArrowheads="1"/>
          </p:cNvSpPr>
          <p:nvPr/>
        </p:nvSpPr>
        <p:spPr bwMode="auto">
          <a:xfrm>
            <a:off x="0" y="0"/>
            <a:ext cx="9144000" cy="855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4000" b="1" dirty="0">
                <a:solidFill>
                  <a:srgbClr val="0070C0"/>
                </a:solidFill>
                <a:latin typeface="Times New Roman" pitchFamily="18" charset="0"/>
              </a:rPr>
              <a:t>What do people think about these shows?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600" b="1" dirty="0">
                <a:latin typeface="Times New Roman" pitchFamily="18" charset="0"/>
              </a:rPr>
              <a:t>Some people            </a:t>
            </a:r>
            <a:r>
              <a:rPr lang="en-US" altLang="zh-CN" sz="3600" b="1" dirty="0" smtClean="0">
                <a:latin typeface="Times New Roman" pitchFamily="18" charset="0"/>
              </a:rPr>
              <a:t> them</a:t>
            </a:r>
            <a:r>
              <a:rPr lang="en-US" altLang="zh-CN" sz="3600" b="1" dirty="0">
                <a:latin typeface="Times New Roman" pitchFamily="18" charset="0"/>
              </a:rPr>
              <a:t>, because they </a:t>
            </a:r>
            <a:r>
              <a:rPr lang="en-US" altLang="zh-CN" sz="3600" b="1" dirty="0" smtClean="0">
                <a:latin typeface="Times New Roman" pitchFamily="18" charset="0"/>
              </a:rPr>
              <a:t>are</a:t>
            </a:r>
            <a:r>
              <a:rPr lang="en-US" altLang="zh-CN" sz="3600" b="1" dirty="0" smtClean="0">
                <a:solidFill>
                  <a:srgbClr val="0000FF"/>
                </a:solidFill>
                <a:latin typeface="Times New Roman" pitchFamily="18" charset="0"/>
              </a:rPr>
              <a:t> ___________ .</a:t>
            </a:r>
            <a:endParaRPr lang="en-US" altLang="zh-CN" sz="3600" b="1" dirty="0">
              <a:solidFill>
                <a:srgbClr val="0000FF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600" b="1" dirty="0">
                <a:latin typeface="Times New Roman" pitchFamily="18" charset="0"/>
              </a:rPr>
              <a:t>Others          them, because they think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600" b="1" dirty="0">
                <a:latin typeface="Times New Roman" pitchFamily="18" charset="0"/>
              </a:rPr>
              <a:t>that the </a:t>
            </a:r>
            <a:r>
              <a:rPr lang="en-US" altLang="zh-CN" sz="3600" b="1" dirty="0" smtClean="0">
                <a:solidFill>
                  <a:srgbClr val="0000FF"/>
                </a:solidFill>
                <a:latin typeface="Times New Roman" pitchFamily="18" charset="0"/>
              </a:rPr>
              <a:t>___________________________.</a:t>
            </a:r>
            <a:endParaRPr lang="en-US" altLang="zh-CN" sz="3600" b="1" dirty="0">
              <a:solidFill>
                <a:srgbClr val="0000FF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600" b="1" dirty="0">
                <a:latin typeface="Times New Roman" pitchFamily="18" charset="0"/>
              </a:rPr>
              <a:t>Anyway, they give  people a way to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600" b="1" dirty="0" smtClean="0">
                <a:solidFill>
                  <a:srgbClr val="0000FF"/>
                </a:solidFill>
                <a:latin typeface="Times New Roman" pitchFamily="18" charset="0"/>
              </a:rPr>
              <a:t>_________________________.</a:t>
            </a:r>
            <a:endParaRPr lang="en-US" altLang="zh-CN" sz="3600" b="1" dirty="0">
              <a:solidFill>
                <a:srgbClr val="0000FF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zh-CN" sz="4000" b="1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zh-CN" sz="4800" b="1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4800" b="1" dirty="0">
              <a:latin typeface="Times New Roman" pitchFamily="18" charset="0"/>
            </a:endParaRPr>
          </a:p>
        </p:txBody>
      </p:sp>
      <p:pic>
        <p:nvPicPr>
          <p:cNvPr id="18435" name="图片 187400" descr="back(5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6" y="6021388"/>
            <a:ext cx="1250950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图片 10" descr="xihua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160" y="533403"/>
            <a:ext cx="1204912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图片 11" descr="a0z2cr7515473426459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8" y="1801249"/>
            <a:ext cx="1309688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0" y="1445927"/>
            <a:ext cx="27455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</a:rPr>
              <a:t>fun </a:t>
            </a:r>
            <a:r>
              <a:rPr lang="en-US" altLang="zh-CN" b="1" dirty="0" smtClean="0">
                <a:solidFill>
                  <a:srgbClr val="FF0000"/>
                </a:solidFill>
              </a:rPr>
              <a:t>to watch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501776" y="3110936"/>
            <a:ext cx="65460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</a:rPr>
              <a:t>lives of performers are made up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2869" y="4702462"/>
            <a:ext cx="59555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</a:rPr>
              <a:t>make their dreams come true  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811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188417"/>
          <p:cNvGrpSpPr>
            <a:grpSpLocks/>
          </p:cNvGrpSpPr>
          <p:nvPr/>
        </p:nvGrpSpPr>
        <p:grpSpPr bwMode="auto">
          <a:xfrm>
            <a:off x="2590800" y="1447800"/>
            <a:ext cx="3733800" cy="3810000"/>
            <a:chOff x="624" y="768"/>
            <a:chExt cx="1536" cy="1248"/>
          </a:xfrm>
        </p:grpSpPr>
        <p:sp>
          <p:nvSpPr>
            <p:cNvPr id="19462" name="矩形 188418"/>
            <p:cNvSpPr>
              <a:spLocks noChangeArrowheads="1"/>
            </p:cNvSpPr>
            <p:nvPr/>
          </p:nvSpPr>
          <p:spPr bwMode="auto">
            <a:xfrm>
              <a:off x="672" y="816"/>
              <a:ext cx="1488" cy="120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Tx/>
                <a:buNone/>
              </a:pPr>
              <a:endParaRPr lang="zh-CN" altLang="en-US"/>
            </a:p>
          </p:txBody>
        </p:sp>
        <p:sp>
          <p:nvSpPr>
            <p:cNvPr id="19463" name="矩形 188419"/>
            <p:cNvSpPr>
              <a:spLocks noChangeArrowheads="1"/>
            </p:cNvSpPr>
            <p:nvPr/>
          </p:nvSpPr>
          <p:spPr bwMode="auto">
            <a:xfrm>
              <a:off x="624" y="768"/>
              <a:ext cx="1488" cy="1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Tx/>
                <a:buNone/>
              </a:pPr>
              <a:endParaRPr lang="zh-CN" altLang="en-US"/>
            </a:p>
          </p:txBody>
        </p:sp>
      </p:grpSp>
      <p:pic>
        <p:nvPicPr>
          <p:cNvPr id="19459" name="图片 188420" descr="back(5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6" y="6021388"/>
            <a:ext cx="1250950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图片 188422" descr="t010dc2bb96e10ed9b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2860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Box 6"/>
          <p:cNvSpPr txBox="1">
            <a:spLocks noChangeArrowheads="1"/>
          </p:cNvSpPr>
          <p:nvPr/>
        </p:nvSpPr>
        <p:spPr bwMode="auto">
          <a:xfrm>
            <a:off x="5143500" y="5857876"/>
            <a:ext cx="16193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>
                <a:solidFill>
                  <a:srgbClr val="FF0000"/>
                </a:solidFill>
              </a:rPr>
              <a:t>5 points</a:t>
            </a:r>
            <a:endParaRPr lang="zh-CN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45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190465"/>
          <p:cNvGrpSpPr>
            <a:grpSpLocks/>
          </p:cNvGrpSpPr>
          <p:nvPr/>
        </p:nvGrpSpPr>
        <p:grpSpPr bwMode="auto">
          <a:xfrm>
            <a:off x="3048000" y="1905000"/>
            <a:ext cx="3733800" cy="3505200"/>
            <a:chOff x="624" y="768"/>
            <a:chExt cx="1536" cy="1248"/>
          </a:xfrm>
        </p:grpSpPr>
        <p:sp>
          <p:nvSpPr>
            <p:cNvPr id="20486" name="矩形 190466"/>
            <p:cNvSpPr>
              <a:spLocks noChangeArrowheads="1"/>
            </p:cNvSpPr>
            <p:nvPr/>
          </p:nvSpPr>
          <p:spPr bwMode="auto">
            <a:xfrm>
              <a:off x="672" y="816"/>
              <a:ext cx="1488" cy="12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Tx/>
                <a:buNone/>
              </a:pPr>
              <a:endParaRPr lang="zh-CN" altLang="en-US"/>
            </a:p>
          </p:txBody>
        </p:sp>
        <p:sp>
          <p:nvSpPr>
            <p:cNvPr id="20487" name="矩形 190467"/>
            <p:cNvSpPr>
              <a:spLocks noChangeArrowheads="1"/>
            </p:cNvSpPr>
            <p:nvPr/>
          </p:nvSpPr>
          <p:spPr bwMode="auto">
            <a:xfrm>
              <a:off x="624" y="768"/>
              <a:ext cx="1488" cy="12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Tx/>
                <a:buNone/>
              </a:pPr>
              <a:endParaRPr lang="zh-CN" altLang="en-US"/>
            </a:p>
          </p:txBody>
        </p:sp>
      </p:grpSp>
      <p:pic>
        <p:nvPicPr>
          <p:cNvPr id="20483" name="图片 190468" descr="back(5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6" y="6021388"/>
            <a:ext cx="1250950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图片 190469" descr="t015468e64eb65717b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981200"/>
            <a:ext cx="32004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Box 6"/>
          <p:cNvSpPr txBox="1">
            <a:spLocks noChangeArrowheads="1"/>
          </p:cNvSpPr>
          <p:nvPr/>
        </p:nvSpPr>
        <p:spPr bwMode="auto">
          <a:xfrm>
            <a:off x="4572001" y="5715001"/>
            <a:ext cx="141417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/>
              <a:t>0 point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43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6"/>
          <p:cNvSpPr>
            <a:spLocks noChangeArrowheads="1"/>
          </p:cNvSpPr>
          <p:nvPr/>
        </p:nvSpPr>
        <p:spPr bwMode="auto">
          <a:xfrm>
            <a:off x="1" y="519114"/>
            <a:ext cx="874829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GB" altLang="zh-CN" b="1" i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Fill in the blanks with correct phrases </a:t>
            </a:r>
            <a:r>
              <a:rPr lang="en-GB" altLang="zh-CN" b="1" i="1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or sentences to </a:t>
            </a:r>
            <a:r>
              <a:rPr lang="en-GB" altLang="zh-CN" b="1" i="1" dirty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complete the mind </a:t>
            </a:r>
            <a:r>
              <a:rPr lang="en-GB" altLang="zh-CN" b="1" i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map.</a:t>
            </a:r>
            <a:endParaRPr lang="zh-CN" altLang="en-US" b="1" i="1" dirty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矩形 12"/>
          <p:cNvSpPr>
            <a:spLocks noChangeArrowheads="1"/>
          </p:cNvSpPr>
          <p:nvPr/>
        </p:nvSpPr>
        <p:spPr bwMode="auto">
          <a:xfrm>
            <a:off x="0" y="0"/>
            <a:ext cx="5145088" cy="61595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400" kern="0" dirty="0">
                <a:solidFill>
                  <a:srgbClr val="FFFFFF"/>
                </a:solidFill>
                <a:latin typeface="+mn-lt" charset="0"/>
                <a:cs typeface="Times New Roman" pitchFamily="18" charset="0"/>
              </a:rPr>
              <a:t>Stage 5 </a:t>
            </a:r>
            <a:r>
              <a:rPr lang="en-US" altLang="zh-CN" sz="3400" kern="0" dirty="0" smtClean="0">
                <a:solidFill>
                  <a:srgbClr val="FFFFFF"/>
                </a:solidFill>
                <a:latin typeface="+mn-lt" charset="0"/>
                <a:cs typeface="Times New Roman" pitchFamily="18" charset="0"/>
              </a:rPr>
              <a:t>Post-reading</a:t>
            </a:r>
            <a:endParaRPr lang="en-US" altLang="zh-CN" sz="3400" kern="0" dirty="0">
              <a:solidFill>
                <a:srgbClr val="FFFFFF"/>
              </a:solidFill>
              <a:latin typeface="+mn-lt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765238" y="1962150"/>
            <a:ext cx="22707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more and more popular</a:t>
            </a:r>
            <a:endParaRPr lang="zh-CN" alt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64482" y="3338514"/>
            <a:ext cx="151515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most </a:t>
            </a:r>
          </a:p>
          <a:p>
            <a:pPr eaLnBrk="1" hangingPunct="1"/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talented people</a:t>
            </a:r>
            <a:endParaRPr lang="zh-CN" alt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172076" y="2876551"/>
            <a:ext cx="14959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people who</a:t>
            </a:r>
          </a:p>
          <a:p>
            <a:pPr eaLnBrk="1" hangingPunct="1"/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watch them</a:t>
            </a:r>
            <a:endParaRPr lang="zh-CN" alt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222332" y="3567114"/>
            <a:ext cx="15712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get a good prize</a:t>
            </a:r>
            <a:endParaRPr lang="zh-CN" alt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838941" y="4905378"/>
            <a:ext cx="295465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they are fun to watch, </a:t>
            </a:r>
            <a:endParaRPr lang="en-US" altLang="zh-CN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you don’t take them seriously</a:t>
            </a:r>
            <a:endParaRPr lang="zh-CN" alt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535907" y="5695950"/>
            <a:ext cx="57448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Talent shows give people a way to make their dreams come true</a:t>
            </a:r>
            <a:endParaRPr lang="zh-CN" alt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322094" y="4438650"/>
            <a:ext cx="336130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lives of performers are made up </a:t>
            </a:r>
            <a:endParaRPr lang="zh-CN" alt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5" name="TextBox 12"/>
          <p:cNvSpPr txBox="1">
            <a:spLocks noChangeArrowheads="1"/>
          </p:cNvSpPr>
          <p:nvPr/>
        </p:nvSpPr>
        <p:spPr bwMode="auto">
          <a:xfrm>
            <a:off x="-74953" y="2718973"/>
            <a:ext cx="14108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  Talent shows</a:t>
            </a:r>
            <a:endParaRPr lang="zh-CN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6" name="左大括号 13"/>
          <p:cNvSpPr>
            <a:spLocks/>
          </p:cNvSpPr>
          <p:nvPr/>
        </p:nvSpPr>
        <p:spPr bwMode="auto">
          <a:xfrm>
            <a:off x="1228726" y="1738315"/>
            <a:ext cx="214312" cy="2428875"/>
          </a:xfrm>
          <a:prstGeom prst="leftBrace">
            <a:avLst>
              <a:gd name="adj1" fmla="val 8343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800"/>
          </a:p>
        </p:txBody>
      </p:sp>
      <p:sp>
        <p:nvSpPr>
          <p:cNvPr id="21517" name="TextBox 14"/>
          <p:cNvSpPr txBox="1">
            <a:spLocks noChangeArrowheads="1"/>
          </p:cNvSpPr>
          <p:nvPr/>
        </p:nvSpPr>
        <p:spPr bwMode="auto">
          <a:xfrm>
            <a:off x="1578769" y="1952625"/>
            <a:ext cx="22536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talent shows are getting</a:t>
            </a:r>
            <a:endParaRPr lang="zh-CN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8" name="TextBox 17"/>
          <p:cNvSpPr txBox="1">
            <a:spLocks noChangeArrowheads="1"/>
          </p:cNvSpPr>
          <p:nvPr/>
        </p:nvSpPr>
        <p:spPr bwMode="auto">
          <a:xfrm>
            <a:off x="3714750" y="1952210"/>
            <a:ext cx="2860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________________________</a:t>
            </a:r>
            <a:endParaRPr lang="zh-CN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9" name="TextBox 18"/>
          <p:cNvSpPr txBox="1">
            <a:spLocks noChangeArrowheads="1"/>
          </p:cNvSpPr>
          <p:nvPr/>
        </p:nvSpPr>
        <p:spPr bwMode="auto">
          <a:xfrm>
            <a:off x="1450182" y="3157538"/>
            <a:ext cx="15716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they look for</a:t>
            </a:r>
          </a:p>
          <a:p>
            <a:pPr eaLnBrk="1" hangingPunct="1"/>
            <a:endParaRPr lang="en-US" altLang="zh-CN" sz="16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_____________</a:t>
            </a:r>
            <a:endParaRPr lang="zh-CN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520" name="直接箭头连接符 21"/>
          <p:cNvCxnSpPr>
            <a:cxnSpLocks noChangeShapeType="1"/>
          </p:cNvCxnSpPr>
          <p:nvPr/>
        </p:nvCxnSpPr>
        <p:spPr bwMode="auto">
          <a:xfrm>
            <a:off x="2793207" y="3586165"/>
            <a:ext cx="214312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21" name="TextBox 24"/>
          <p:cNvSpPr txBox="1">
            <a:spLocks noChangeArrowheads="1"/>
          </p:cNvSpPr>
          <p:nvPr/>
        </p:nvSpPr>
        <p:spPr bwMode="auto">
          <a:xfrm>
            <a:off x="3150395" y="3286125"/>
            <a:ext cx="210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en-US" altLang="zh-CN" sz="16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_______can join them</a:t>
            </a:r>
            <a:endParaRPr lang="zh-CN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107532" y="3243264"/>
            <a:ext cx="98456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all kinds </a:t>
            </a:r>
          </a:p>
          <a:p>
            <a:pPr eaLnBrk="1" hangingPunct="1"/>
            <a:r>
              <a:rPr lang="en-US" altLang="zh-CN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people</a:t>
            </a:r>
            <a:endParaRPr lang="zh-CN" alt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523" name="直接箭头连接符 26"/>
          <p:cNvCxnSpPr>
            <a:cxnSpLocks noChangeShapeType="1"/>
          </p:cNvCxnSpPr>
          <p:nvPr/>
        </p:nvCxnSpPr>
        <p:spPr bwMode="auto">
          <a:xfrm>
            <a:off x="6615114" y="3471865"/>
            <a:ext cx="214313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24" name="TextBox 27"/>
          <p:cNvSpPr txBox="1">
            <a:spLocks noChangeArrowheads="1"/>
          </p:cNvSpPr>
          <p:nvPr/>
        </p:nvSpPr>
        <p:spPr bwMode="auto">
          <a:xfrm>
            <a:off x="6993732" y="3152776"/>
            <a:ext cx="18875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the winner </a:t>
            </a:r>
          </a:p>
          <a:p>
            <a:pPr eaLnBrk="1" hangingPunct="1"/>
            <a:endParaRPr lang="en-US" altLang="zh-CN" sz="16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can   _________</a:t>
            </a:r>
            <a:endParaRPr lang="zh-CN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25" name="TextBox 28"/>
          <p:cNvSpPr txBox="1">
            <a:spLocks noChangeArrowheads="1"/>
          </p:cNvSpPr>
          <p:nvPr/>
        </p:nvSpPr>
        <p:spPr bwMode="auto">
          <a:xfrm>
            <a:off x="-133463" y="5029200"/>
            <a:ext cx="15278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  Writer’s ideas</a:t>
            </a:r>
            <a:endParaRPr lang="zh-CN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26" name="左大括号 29"/>
          <p:cNvSpPr>
            <a:spLocks/>
          </p:cNvSpPr>
          <p:nvPr/>
        </p:nvSpPr>
        <p:spPr bwMode="auto">
          <a:xfrm>
            <a:off x="1193006" y="4581526"/>
            <a:ext cx="235744" cy="1381124"/>
          </a:xfrm>
          <a:prstGeom prst="leftBrace">
            <a:avLst>
              <a:gd name="adj1" fmla="val 8333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800"/>
          </a:p>
        </p:txBody>
      </p:sp>
      <p:sp>
        <p:nvSpPr>
          <p:cNvPr id="21527" name="TextBox 30"/>
          <p:cNvSpPr txBox="1">
            <a:spLocks noChangeArrowheads="1"/>
          </p:cNvSpPr>
          <p:nvPr/>
        </p:nvSpPr>
        <p:spPr bwMode="auto">
          <a:xfrm>
            <a:off x="1311932" y="5197765"/>
            <a:ext cx="740013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 Some people don’t like them, because they think</a:t>
            </a:r>
            <a:r>
              <a:rPr lang="en-US" altLang="zh-CN" sz="1600" b="1" dirty="0" smtClean="0">
                <a:latin typeface="Times New Roman" pitchFamily="18" charset="0"/>
                <a:cs typeface="Times New Roman" pitchFamily="18" charset="0"/>
              </a:rPr>
              <a:t>_____________________________</a:t>
            </a:r>
          </a:p>
          <a:p>
            <a:pPr eaLnBrk="1" hangingPunct="1"/>
            <a:endParaRPr lang="zh-CN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28" name="TextBox 31"/>
          <p:cNvSpPr txBox="1">
            <a:spLocks noChangeArrowheads="1"/>
          </p:cNvSpPr>
          <p:nvPr/>
        </p:nvSpPr>
        <p:spPr bwMode="auto">
          <a:xfrm>
            <a:off x="1481139" y="4567241"/>
            <a:ext cx="76438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Some people like them, because____________________________________________.</a:t>
            </a:r>
            <a:endParaRPr lang="zh-CN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29" name="TextBox 32"/>
          <p:cNvSpPr txBox="1">
            <a:spLocks noChangeArrowheads="1"/>
          </p:cNvSpPr>
          <p:nvPr/>
        </p:nvSpPr>
        <p:spPr bwMode="auto">
          <a:xfrm>
            <a:off x="5193507" y="3167063"/>
            <a:ext cx="17859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__________can</a:t>
            </a:r>
          </a:p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decide the winner</a:t>
            </a:r>
            <a:endParaRPr lang="zh-CN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530" name="直接箭头连接符 35"/>
          <p:cNvCxnSpPr>
            <a:cxnSpLocks noChangeShapeType="1"/>
          </p:cNvCxnSpPr>
          <p:nvPr/>
        </p:nvCxnSpPr>
        <p:spPr bwMode="auto">
          <a:xfrm>
            <a:off x="4793457" y="3538539"/>
            <a:ext cx="214312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84536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6"/>
          <p:cNvSpPr>
            <a:spLocks noChangeArrowheads="1"/>
          </p:cNvSpPr>
          <p:nvPr/>
        </p:nvSpPr>
        <p:spPr bwMode="auto">
          <a:xfrm>
            <a:off x="1468513" y="46019"/>
            <a:ext cx="504658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GB" altLang="zh-CN" b="1" i="1" dirty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Choose the correct questions of each </a:t>
            </a:r>
            <a:r>
              <a:rPr lang="en-GB" altLang="zh-CN" b="1" i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statement to </a:t>
            </a:r>
          </a:p>
          <a:p>
            <a:pPr algn="ctr" eaLnBrk="1" hangingPunct="1"/>
            <a:r>
              <a:rPr lang="en-GB" altLang="zh-CN" b="1" i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complete </a:t>
            </a:r>
            <a:r>
              <a:rPr lang="en-GB" altLang="zh-CN" b="1" i="1" dirty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the mind </a:t>
            </a:r>
            <a:r>
              <a:rPr lang="en-GB" altLang="zh-CN" b="1" i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map.</a:t>
            </a:r>
            <a:endParaRPr lang="zh-CN" altLang="en-US" b="1" i="1" dirty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2531" name="TextBox 5"/>
          <p:cNvSpPr txBox="1">
            <a:spLocks noChangeArrowheads="1"/>
          </p:cNvSpPr>
          <p:nvPr/>
        </p:nvSpPr>
        <p:spPr bwMode="auto">
          <a:xfrm>
            <a:off x="3786189" y="2571750"/>
            <a:ext cx="22707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more and more popular</a:t>
            </a:r>
            <a:endParaRPr lang="zh-CN" altLang="en-US" sz="1600" b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2" name="TextBox 6"/>
          <p:cNvSpPr txBox="1">
            <a:spLocks noChangeArrowheads="1"/>
          </p:cNvSpPr>
          <p:nvPr/>
        </p:nvSpPr>
        <p:spPr bwMode="auto">
          <a:xfrm>
            <a:off x="1643063" y="4214814"/>
            <a:ext cx="151515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 most </a:t>
            </a:r>
          </a:p>
          <a:p>
            <a:pPr eaLnBrk="1" hangingPunct="1"/>
            <a:r>
              <a:rPr lang="en-US" altLang="zh-CN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talented people</a:t>
            </a:r>
            <a:endParaRPr lang="zh-CN" altLang="en-US" sz="1600" b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3" name="TextBox 7"/>
          <p:cNvSpPr txBox="1">
            <a:spLocks noChangeArrowheads="1"/>
          </p:cNvSpPr>
          <p:nvPr/>
        </p:nvSpPr>
        <p:spPr bwMode="auto">
          <a:xfrm>
            <a:off x="5200651" y="3795714"/>
            <a:ext cx="14959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 people who</a:t>
            </a:r>
          </a:p>
          <a:p>
            <a:pPr eaLnBrk="1" hangingPunct="1"/>
            <a:r>
              <a:rPr lang="en-US" altLang="zh-CN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watch them</a:t>
            </a:r>
            <a:endParaRPr lang="zh-CN" altLang="en-US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4" name="TextBox 8"/>
          <p:cNvSpPr txBox="1">
            <a:spLocks noChangeArrowheads="1"/>
          </p:cNvSpPr>
          <p:nvPr/>
        </p:nvSpPr>
        <p:spPr bwMode="auto">
          <a:xfrm>
            <a:off x="7308057" y="4505325"/>
            <a:ext cx="15712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get a good prize</a:t>
            </a:r>
            <a:endParaRPr lang="zh-CN" altLang="en-US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5" name="TextBox 9"/>
          <p:cNvSpPr txBox="1">
            <a:spLocks noChangeArrowheads="1"/>
          </p:cNvSpPr>
          <p:nvPr/>
        </p:nvSpPr>
        <p:spPr bwMode="auto">
          <a:xfrm>
            <a:off x="4270690" y="5474287"/>
            <a:ext cx="49130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they are fun to watch, if you don’t take them seriously</a:t>
            </a:r>
            <a:endParaRPr lang="zh-CN" altLang="en-US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6" name="TextBox 10"/>
          <p:cNvSpPr txBox="1">
            <a:spLocks noChangeArrowheads="1"/>
          </p:cNvSpPr>
          <p:nvPr/>
        </p:nvSpPr>
        <p:spPr bwMode="auto">
          <a:xfrm>
            <a:off x="1500188" y="5767804"/>
            <a:ext cx="57448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Talent shows give people a way to make their dreams come true</a:t>
            </a:r>
            <a:endParaRPr lang="zh-CN" altLang="en-US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7" name="TextBox 11"/>
          <p:cNvSpPr txBox="1">
            <a:spLocks noChangeArrowheads="1"/>
          </p:cNvSpPr>
          <p:nvPr/>
        </p:nvSpPr>
        <p:spPr bwMode="auto">
          <a:xfrm>
            <a:off x="5627404" y="5171660"/>
            <a:ext cx="336130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 lives of performers are made up </a:t>
            </a:r>
            <a:endParaRPr lang="zh-CN" altLang="en-US" sz="1600" b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8" name="TextBox 12"/>
          <p:cNvSpPr txBox="1">
            <a:spLocks noChangeArrowheads="1"/>
          </p:cNvSpPr>
          <p:nvPr/>
        </p:nvSpPr>
        <p:spPr bwMode="auto">
          <a:xfrm>
            <a:off x="0" y="3714750"/>
            <a:ext cx="14108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latin typeface="Times New Roman" pitchFamily="18" charset="0"/>
                <a:cs typeface="Times New Roman" pitchFamily="18" charset="0"/>
              </a:rPr>
              <a:t>  Talent shows</a:t>
            </a:r>
            <a:endParaRPr lang="zh-CN" altLang="en-US" sz="1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9" name="左大括号 13"/>
          <p:cNvSpPr>
            <a:spLocks/>
          </p:cNvSpPr>
          <p:nvPr/>
        </p:nvSpPr>
        <p:spPr bwMode="auto">
          <a:xfrm>
            <a:off x="1357314" y="2643190"/>
            <a:ext cx="214312" cy="2428875"/>
          </a:xfrm>
          <a:prstGeom prst="leftBrace">
            <a:avLst>
              <a:gd name="adj1" fmla="val 8343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800"/>
          </a:p>
        </p:txBody>
      </p:sp>
      <p:sp>
        <p:nvSpPr>
          <p:cNvPr id="22540" name="TextBox 14"/>
          <p:cNvSpPr txBox="1">
            <a:spLocks noChangeArrowheads="1"/>
          </p:cNvSpPr>
          <p:nvPr/>
        </p:nvSpPr>
        <p:spPr bwMode="auto">
          <a:xfrm>
            <a:off x="1571625" y="2714625"/>
            <a:ext cx="22536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latin typeface="Times New Roman" pitchFamily="18" charset="0"/>
                <a:cs typeface="Times New Roman" pitchFamily="18" charset="0"/>
              </a:rPr>
              <a:t>talent shows are getting</a:t>
            </a:r>
            <a:endParaRPr lang="zh-CN" altLang="en-US" sz="1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41" name="TextBox 17"/>
          <p:cNvSpPr txBox="1">
            <a:spLocks noChangeArrowheads="1"/>
          </p:cNvSpPr>
          <p:nvPr/>
        </p:nvSpPr>
        <p:spPr bwMode="auto">
          <a:xfrm>
            <a:off x="3714751" y="2714625"/>
            <a:ext cx="2860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latin typeface="Times New Roman" pitchFamily="18" charset="0"/>
                <a:cs typeface="Times New Roman" pitchFamily="18" charset="0"/>
              </a:rPr>
              <a:t>________________________</a:t>
            </a:r>
            <a:endParaRPr lang="zh-CN" altLang="en-US" sz="1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42" name="TextBox 18"/>
          <p:cNvSpPr txBox="1">
            <a:spLocks noChangeArrowheads="1"/>
          </p:cNvSpPr>
          <p:nvPr/>
        </p:nvSpPr>
        <p:spPr bwMode="auto">
          <a:xfrm>
            <a:off x="1643063" y="4000501"/>
            <a:ext cx="1571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latin typeface="Times New Roman" pitchFamily="18" charset="0"/>
                <a:cs typeface="Times New Roman" pitchFamily="18" charset="0"/>
              </a:rPr>
              <a:t>they look for</a:t>
            </a:r>
          </a:p>
          <a:p>
            <a:pPr eaLnBrk="1" hangingPunct="1"/>
            <a:endParaRPr lang="en-US" altLang="zh-CN" sz="16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1600" b="1">
                <a:latin typeface="Times New Roman" pitchFamily="18" charset="0"/>
                <a:cs typeface="Times New Roman" pitchFamily="18" charset="0"/>
              </a:rPr>
              <a:t>_____________</a:t>
            </a:r>
            <a:endParaRPr lang="zh-CN" altLang="en-US" sz="1600" b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543" name="直接箭头连接符 21"/>
          <p:cNvCxnSpPr>
            <a:cxnSpLocks noChangeShapeType="1"/>
          </p:cNvCxnSpPr>
          <p:nvPr/>
        </p:nvCxnSpPr>
        <p:spPr bwMode="auto">
          <a:xfrm>
            <a:off x="2850357" y="4376740"/>
            <a:ext cx="214312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44" name="TextBox 24"/>
          <p:cNvSpPr txBox="1">
            <a:spLocks noChangeArrowheads="1"/>
          </p:cNvSpPr>
          <p:nvPr/>
        </p:nvSpPr>
        <p:spPr bwMode="auto">
          <a:xfrm>
            <a:off x="3193258" y="4143375"/>
            <a:ext cx="210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en-US" altLang="zh-CN" sz="16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1600" b="1">
                <a:latin typeface="Times New Roman" pitchFamily="18" charset="0"/>
                <a:cs typeface="Times New Roman" pitchFamily="18" charset="0"/>
              </a:rPr>
              <a:t>_______can join them</a:t>
            </a:r>
            <a:endParaRPr lang="zh-CN" altLang="en-US" sz="1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45" name="TextBox 25"/>
          <p:cNvSpPr txBox="1">
            <a:spLocks noChangeArrowheads="1"/>
          </p:cNvSpPr>
          <p:nvPr/>
        </p:nvSpPr>
        <p:spPr bwMode="auto">
          <a:xfrm>
            <a:off x="3286125" y="4071939"/>
            <a:ext cx="98456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all kinds </a:t>
            </a:r>
          </a:p>
          <a:p>
            <a:pPr eaLnBrk="1" hangingPunct="1"/>
            <a:r>
              <a:rPr lang="en-US" altLang="zh-CN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of people</a:t>
            </a:r>
            <a:endParaRPr lang="zh-CN" altLang="en-US" sz="1600" b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546" name="直接箭头连接符 26"/>
          <p:cNvCxnSpPr>
            <a:cxnSpLocks noChangeShapeType="1"/>
          </p:cNvCxnSpPr>
          <p:nvPr/>
        </p:nvCxnSpPr>
        <p:spPr bwMode="auto">
          <a:xfrm>
            <a:off x="6600826" y="4395790"/>
            <a:ext cx="214313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47" name="TextBox 27"/>
          <p:cNvSpPr txBox="1">
            <a:spLocks noChangeArrowheads="1"/>
          </p:cNvSpPr>
          <p:nvPr/>
        </p:nvSpPr>
        <p:spPr bwMode="auto">
          <a:xfrm>
            <a:off x="6949283" y="4062413"/>
            <a:ext cx="18875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the winner </a:t>
            </a:r>
          </a:p>
          <a:p>
            <a:pPr eaLnBrk="1" hangingPunct="1"/>
            <a:endParaRPr lang="en-US" altLang="zh-CN" sz="16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can   _________</a:t>
            </a:r>
            <a:endParaRPr lang="zh-CN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48" name="TextBox 28"/>
          <p:cNvSpPr txBox="1">
            <a:spLocks noChangeArrowheads="1"/>
          </p:cNvSpPr>
          <p:nvPr/>
        </p:nvSpPr>
        <p:spPr bwMode="auto">
          <a:xfrm>
            <a:off x="1" y="5429250"/>
            <a:ext cx="15278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latin typeface="Times New Roman" pitchFamily="18" charset="0"/>
                <a:cs typeface="Times New Roman" pitchFamily="18" charset="0"/>
              </a:rPr>
              <a:t>  Writer’s ideas</a:t>
            </a:r>
            <a:endParaRPr lang="zh-CN" altLang="en-US" sz="1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49" name="左大括号 29"/>
          <p:cNvSpPr>
            <a:spLocks/>
          </p:cNvSpPr>
          <p:nvPr/>
        </p:nvSpPr>
        <p:spPr bwMode="auto">
          <a:xfrm>
            <a:off x="1428751" y="5286377"/>
            <a:ext cx="71438" cy="714375"/>
          </a:xfrm>
          <a:prstGeom prst="leftBrace">
            <a:avLst>
              <a:gd name="adj1" fmla="val 8333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800"/>
          </a:p>
        </p:txBody>
      </p:sp>
      <p:sp>
        <p:nvSpPr>
          <p:cNvPr id="22550" name="TextBox 30"/>
          <p:cNvSpPr txBox="1">
            <a:spLocks noChangeArrowheads="1"/>
          </p:cNvSpPr>
          <p:nvPr/>
        </p:nvSpPr>
        <p:spPr bwMode="auto">
          <a:xfrm>
            <a:off x="1386418" y="5214939"/>
            <a:ext cx="74863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 Some people don’t like them, because they think_____________________________.</a:t>
            </a:r>
            <a:endParaRPr lang="zh-CN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51" name="TextBox 31"/>
          <p:cNvSpPr txBox="1">
            <a:spLocks noChangeArrowheads="1"/>
          </p:cNvSpPr>
          <p:nvPr/>
        </p:nvSpPr>
        <p:spPr bwMode="auto">
          <a:xfrm>
            <a:off x="1527855" y="5510214"/>
            <a:ext cx="76438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Some people like them, because____________________________________________.</a:t>
            </a:r>
            <a:endParaRPr lang="zh-CN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52" name="TextBox 32"/>
          <p:cNvSpPr txBox="1">
            <a:spLocks noChangeArrowheads="1"/>
          </p:cNvSpPr>
          <p:nvPr/>
        </p:nvSpPr>
        <p:spPr bwMode="auto">
          <a:xfrm>
            <a:off x="5172076" y="4052888"/>
            <a:ext cx="17859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latin typeface="Times New Roman" pitchFamily="18" charset="0"/>
                <a:cs typeface="Times New Roman" pitchFamily="18" charset="0"/>
              </a:rPr>
              <a:t>__________can</a:t>
            </a:r>
          </a:p>
          <a:p>
            <a:pPr eaLnBrk="1" hangingPunct="1"/>
            <a:r>
              <a:rPr lang="en-US" altLang="zh-CN" sz="16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en-US" altLang="zh-CN" sz="1600" b="1">
                <a:latin typeface="Times New Roman" pitchFamily="18" charset="0"/>
                <a:cs typeface="Times New Roman" pitchFamily="18" charset="0"/>
              </a:rPr>
              <a:t>decide the winner</a:t>
            </a:r>
            <a:endParaRPr lang="zh-CN" altLang="en-US" sz="1600" b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553" name="直接箭头连接符 35"/>
          <p:cNvCxnSpPr>
            <a:cxnSpLocks noChangeShapeType="1"/>
          </p:cNvCxnSpPr>
          <p:nvPr/>
        </p:nvCxnSpPr>
        <p:spPr bwMode="auto">
          <a:xfrm>
            <a:off x="4886326" y="4319590"/>
            <a:ext cx="214312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428626" y="1785938"/>
            <a:ext cx="188224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Who can join?</a:t>
            </a:r>
            <a:endParaRPr lang="zh-CN" alt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2357439" y="1785938"/>
            <a:ext cx="18134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What’s it for?</a:t>
            </a:r>
            <a:endParaRPr lang="zh-CN" alt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357188" y="1143000"/>
            <a:ext cx="14462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 is it? </a:t>
            </a:r>
            <a:endParaRPr lang="zh-CN" alt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4214813" y="1785938"/>
            <a:ext cx="22172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Who can decide ?</a:t>
            </a:r>
            <a:endParaRPr lang="zh-CN" altLang="en-US" sz="20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6643689" y="1785938"/>
            <a:ext cx="22929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What’s the result?</a:t>
            </a:r>
            <a:endParaRPr lang="zh-CN" altLang="en-US" sz="20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3143251" y="1000126"/>
            <a:ext cx="174458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are </a:t>
            </a:r>
          </a:p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others’ ideas? </a:t>
            </a:r>
            <a:endParaRPr lang="zh-CN" alt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786439" y="1143000"/>
            <a:ext cx="20683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are yours?</a:t>
            </a:r>
            <a:endParaRPr lang="zh-CN" altLang="en-US" sz="20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561" name="直接连接符 43"/>
          <p:cNvCxnSpPr>
            <a:cxnSpLocks noChangeShapeType="1"/>
          </p:cNvCxnSpPr>
          <p:nvPr/>
        </p:nvCxnSpPr>
        <p:spPr bwMode="auto">
          <a:xfrm rot="5400000">
            <a:off x="4751388" y="3178176"/>
            <a:ext cx="357188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62" name="直接连接符 44"/>
          <p:cNvCxnSpPr>
            <a:cxnSpLocks noChangeShapeType="1"/>
          </p:cNvCxnSpPr>
          <p:nvPr/>
        </p:nvCxnSpPr>
        <p:spPr bwMode="auto">
          <a:xfrm rot="10800000">
            <a:off x="2000251" y="3357565"/>
            <a:ext cx="6143625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63" name="直接箭头连接符 51"/>
          <p:cNvCxnSpPr>
            <a:cxnSpLocks noChangeShapeType="1"/>
          </p:cNvCxnSpPr>
          <p:nvPr/>
        </p:nvCxnSpPr>
        <p:spPr bwMode="auto">
          <a:xfrm rot="5400000">
            <a:off x="1855789" y="3500439"/>
            <a:ext cx="287337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64" name="直接箭头连接符 52"/>
          <p:cNvCxnSpPr>
            <a:cxnSpLocks noChangeShapeType="1"/>
          </p:cNvCxnSpPr>
          <p:nvPr/>
        </p:nvCxnSpPr>
        <p:spPr bwMode="auto">
          <a:xfrm rot="5400000">
            <a:off x="8001794" y="3499644"/>
            <a:ext cx="28575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3494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0.03007 C 0.09843 0.06963 0.20312 0.10918 0.24427 0.13347 C 0.28541 0.15776 0.21354 0.17349 0.24079 0.1758 C 0.26805 0.17811 0.38003 0.15151 0.40781 0.14758 " pathEditMode="relative" ptsTypes="aaaA">
                                      <p:cBhvr>
                                        <p:cTn id="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 0.03031 C -0.05312 0.08282 -0.10694 0.13533 -0.1276 0.17465 C -0.14826 0.21397 -0.12361 0.25052 -0.12274 0.26556 " pathEditMode="relative" ptsTypes="aaA">
                                      <p:cBhvr>
                                        <p:cTn id="1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3031 C 0.08732 0.10294 0.17395 0.17557 0.21493 0.21698 C 0.2559 0.25839 0.24149 0.26787 0.2467 0.27805 " pathEditMode="relative" ptsTypes="aaA">
                                      <p:cBhvr>
                                        <p:cTn id="1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3192 C 0.00538 0.11127 0.01076 0.19061 0.02031 0.22485 C 0.02986 0.25908 0.05173 0.23572 0.05781 0.23734 " pathEditMode="relative" ptsTypes="aaA">
                                      <p:cBhvr>
                                        <p:cTn id="1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0.03192 C 0.00556 0.1307 0.01024 0.2297 0.01163 0.26857 " pathEditMode="relative" ptsTypes="aA">
                                      <p:cBhvr>
                                        <p:cTn id="2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0.0835 C -0.17431 0.13948 -0.35174 0.19569 -0.41059 0.27481 C -0.46944 0.35392 -0.35972 0.51006 -0.35017 0.55864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46" y="237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6766E-6 C -0.14982 0.13 -0.29948 0.26046 -0.40468 0.38283 C -0.50989 0.50497 -0.59409 0.67545 -0.63177 0.73421 " pathEditMode="relative" rAng="0" ptsTypes="aaA">
                                      <p:cBhvr>
                                        <p:cTn id="3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97" y="367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7" grpId="0"/>
      <p:bldP spid="38" grpId="0"/>
      <p:bldP spid="39" grpId="0"/>
      <p:bldP spid="40" grpId="0"/>
      <p:bldP spid="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6044" y="123825"/>
            <a:ext cx="4398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68B03D"/>
                </a:solidFill>
              </a:rPr>
              <a:t>Do you like talent show?</a:t>
            </a:r>
            <a:endParaRPr lang="zh-CN" altLang="en-US" sz="2800" b="1" dirty="0">
              <a:solidFill>
                <a:srgbClr val="68B03D"/>
              </a:solidFill>
            </a:endParaRPr>
          </a:p>
        </p:txBody>
      </p:sp>
      <p:pic>
        <p:nvPicPr>
          <p:cNvPr id="3" name="Produc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00250" y="685800"/>
            <a:ext cx="51435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6"/>
          <p:cNvSpPr>
            <a:spLocks noChangeArrowheads="1"/>
          </p:cNvSpPr>
          <p:nvPr/>
        </p:nvSpPr>
        <p:spPr bwMode="auto">
          <a:xfrm>
            <a:off x="0" y="0"/>
            <a:ext cx="5143500" cy="61595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sz="3400">
                <a:solidFill>
                  <a:schemeClr val="bg1"/>
                </a:solidFill>
                <a:cs typeface="Times New Roman" pitchFamily="18" charset="0"/>
              </a:rPr>
              <a:t>Stage  6 Discussion</a:t>
            </a:r>
          </a:p>
        </p:txBody>
      </p:sp>
      <p:sp>
        <p:nvSpPr>
          <p:cNvPr id="23555" name="TextBox 8"/>
          <p:cNvSpPr txBox="1">
            <a:spLocks noChangeArrowheads="1"/>
          </p:cNvSpPr>
          <p:nvPr/>
        </p:nvSpPr>
        <p:spPr bwMode="auto">
          <a:xfrm>
            <a:off x="428625" y="571502"/>
            <a:ext cx="85725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sz="2800" b="1" i="1" dirty="0">
                <a:solidFill>
                  <a:srgbClr val="7030A0"/>
                </a:solidFill>
                <a:latin typeface="AngsanaUPC" pitchFamily="18" charset="-34"/>
                <a:cs typeface="AngsanaUPC" pitchFamily="18" charset="-34"/>
              </a:rPr>
              <a:t>Talk about your ideas about talent shows from following aspects or add more yours.</a:t>
            </a:r>
            <a:endParaRPr lang="zh-CN" altLang="en-US" sz="2800" b="1" i="1" dirty="0">
              <a:solidFill>
                <a:srgbClr val="7030A0"/>
              </a:solidFill>
              <a:latin typeface="AngsanaUPC" pitchFamily="18" charset="-34"/>
              <a:cs typeface="AngsanaUPC" pitchFamily="18" charset="-34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553569"/>
              </p:ext>
            </p:extLst>
          </p:nvPr>
        </p:nvGraphicFramePr>
        <p:xfrm>
          <a:off x="1535907" y="1772885"/>
          <a:ext cx="7215188" cy="3657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1436"/>
                <a:gridCol w="2479127"/>
                <a:gridCol w="2714625"/>
              </a:tblGrid>
              <a:tr h="643034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CN" sz="3600" dirty="0" smtClean="0">
                          <a:solidFill>
                            <a:schemeClr val="tx1"/>
                          </a:solidFill>
                        </a:rPr>
                        <a:t>I think…</a:t>
                      </a:r>
                      <a:endParaRPr lang="zh-CN" alt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32" marB="45732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00139">
                <a:tc>
                  <a:txBody>
                    <a:bodyPr/>
                    <a:lstStyle/>
                    <a:p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students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 marT="45732" marB="45732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400" dirty="0" smtClean="0">
                          <a:solidFill>
                            <a:srgbClr val="FF0000"/>
                          </a:solidFill>
                        </a:rPr>
                        <a:t>like</a:t>
                      </a:r>
                      <a:endParaRPr lang="zh-CN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732" marB="457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400" dirty="0" smtClean="0">
                          <a:solidFill>
                            <a:srgbClr val="FF0000"/>
                          </a:solidFill>
                        </a:rPr>
                        <a:t>don’t like</a:t>
                      </a:r>
                      <a:endParaRPr lang="zh-CN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732" marB="45732"/>
                </a:tc>
              </a:tr>
              <a:tr h="486139"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for parents</a:t>
                      </a:r>
                      <a:endParaRPr lang="zh-CN" altLang="en-US" sz="1800" dirty="0"/>
                    </a:p>
                  </a:txBody>
                  <a:tcPr marL="91439" marR="91439" marT="45732" marB="45732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39" marR="91439" marT="45732" marB="457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39" marR="91439" marT="45732" marB="45732"/>
                </a:tc>
              </a:tr>
              <a:tr h="527001"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for audiences</a:t>
                      </a:r>
                      <a:endParaRPr lang="zh-CN" altLang="en-US" sz="1800" dirty="0"/>
                    </a:p>
                  </a:txBody>
                  <a:tcPr marL="91439" marR="91439" marT="45732" marB="45732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39" marR="91439" marT="45732" marB="457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39" marR="91439" marT="45732" marB="45732"/>
                </a:tc>
              </a:tr>
              <a:tr h="432415"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for winners</a:t>
                      </a:r>
                      <a:endParaRPr lang="zh-CN" altLang="en-US" sz="1800" dirty="0"/>
                    </a:p>
                  </a:txBody>
                  <a:tcPr marL="91439" marR="91439" marT="45732" marB="45732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39" marR="91439" marT="45732" marB="457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39" marR="91439" marT="45732" marB="45732"/>
                </a:tc>
              </a:tr>
              <a:tr h="640183"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for medium company</a:t>
                      </a:r>
                      <a:endParaRPr lang="zh-CN" altLang="en-US" sz="1800" dirty="0"/>
                    </a:p>
                  </a:txBody>
                  <a:tcPr marL="91439" marR="91439" marT="45732" marB="45732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39" marR="91439" marT="45732" marB="457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39" marR="91439" marT="45732" marB="45732"/>
                </a:tc>
              </a:tr>
              <a:tr h="428690"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for …</a:t>
                      </a:r>
                      <a:endParaRPr lang="zh-CN" altLang="en-US" sz="1800" dirty="0"/>
                    </a:p>
                  </a:txBody>
                  <a:tcPr marL="91439" marR="91439" marT="45732" marB="45732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39" marR="91439" marT="45732" marB="457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39" marR="91439" marT="45732" marB="4573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951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3"/>
          <p:cNvSpPr txBox="1">
            <a:spLocks noChangeArrowheads="1"/>
          </p:cNvSpPr>
          <p:nvPr/>
        </p:nvSpPr>
        <p:spPr bwMode="auto">
          <a:xfrm>
            <a:off x="214314" y="615951"/>
            <a:ext cx="847963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sz="2800" b="1" i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Find </a:t>
            </a:r>
            <a:r>
              <a:rPr lang="en-US" altLang="zh-CN" sz="2800" b="1" i="1" dirty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more information about talent shows by yourself, try to </a:t>
            </a:r>
            <a:r>
              <a:rPr lang="en-US" altLang="zh-CN" sz="2800" b="1" i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compare the similarities and differences between them </a:t>
            </a:r>
            <a:r>
              <a:rPr lang="en-US" altLang="zh-CN" sz="2800" b="1" i="1" dirty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then express your own </a:t>
            </a:r>
            <a:r>
              <a:rPr lang="en-US" altLang="zh-CN" sz="2800" b="1" i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ideas about these talent shows. </a:t>
            </a:r>
            <a:endParaRPr lang="zh-CN" altLang="en-US" sz="2800" b="1" i="1" dirty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4579" name="矩形 9"/>
          <p:cNvSpPr>
            <a:spLocks noChangeArrowheads="1"/>
          </p:cNvSpPr>
          <p:nvPr/>
        </p:nvSpPr>
        <p:spPr bwMode="auto">
          <a:xfrm>
            <a:off x="0" y="0"/>
            <a:ext cx="4356100" cy="61595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sz="3400">
                <a:solidFill>
                  <a:schemeClr val="bg1"/>
                </a:solidFill>
                <a:cs typeface="Times New Roman" pitchFamily="18" charset="0"/>
              </a:rPr>
              <a:t>Stage  7  Homework</a:t>
            </a:r>
          </a:p>
        </p:txBody>
      </p:sp>
      <p:pic>
        <p:nvPicPr>
          <p:cNvPr id="24580" name="Picture 3" descr="中国达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714500"/>
            <a:ext cx="2293144" cy="1814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 Box 6"/>
          <p:cNvSpPr txBox="1">
            <a:spLocks noChangeArrowheads="1"/>
          </p:cNvSpPr>
          <p:nvPr/>
        </p:nvSpPr>
        <p:spPr bwMode="auto">
          <a:xfrm>
            <a:off x="214314" y="3500439"/>
            <a:ext cx="30353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 b="1" dirty="0"/>
              <a:t>China’s Got Talent</a:t>
            </a:r>
          </a:p>
          <a:p>
            <a:endParaRPr lang="zh-CN" altLang="en-US" dirty="0"/>
          </a:p>
        </p:txBody>
      </p:sp>
      <p:pic>
        <p:nvPicPr>
          <p:cNvPr id="6" name="Picture 14" descr="http://www.dage123.com/pic/uploadimg/2012-8/132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7" y="1714489"/>
            <a:ext cx="2243149" cy="18787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583" name="Text Box 8"/>
          <p:cNvSpPr txBox="1">
            <a:spLocks noChangeArrowheads="1"/>
          </p:cNvSpPr>
          <p:nvPr/>
        </p:nvSpPr>
        <p:spPr bwMode="auto">
          <a:xfrm>
            <a:off x="3070225" y="3534541"/>
            <a:ext cx="25717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 b="1" dirty="0"/>
              <a:t>the Voice of China</a:t>
            </a:r>
            <a:endParaRPr lang="zh-CN" altLang="en-US" sz="2400" b="1" dirty="0"/>
          </a:p>
        </p:txBody>
      </p:sp>
      <p:pic>
        <p:nvPicPr>
          <p:cNvPr id="8" name="Picture 12" descr="http://pic.baike.soso.com/p/20121012/20121012220339-15943524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9" y="1857364"/>
            <a:ext cx="2628892" cy="1714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585" name="Text Box 7"/>
          <p:cNvSpPr txBox="1">
            <a:spLocks noChangeArrowheads="1"/>
          </p:cNvSpPr>
          <p:nvPr/>
        </p:nvSpPr>
        <p:spPr bwMode="auto">
          <a:xfrm>
            <a:off x="5928520" y="3571877"/>
            <a:ext cx="295830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 b="1" dirty="0"/>
              <a:t>Avenue of Stars</a:t>
            </a:r>
            <a:endParaRPr lang="zh-CN" altLang="en-US" sz="2400" b="1" dirty="0"/>
          </a:p>
        </p:txBody>
      </p:sp>
      <p:pic>
        <p:nvPicPr>
          <p:cNvPr id="24586" name="Picture 4" descr="梦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214813"/>
            <a:ext cx="2160588" cy="178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7" name="Text Box 9"/>
          <p:cNvSpPr txBox="1">
            <a:spLocks noChangeArrowheads="1"/>
          </p:cNvSpPr>
          <p:nvPr/>
        </p:nvSpPr>
        <p:spPr bwMode="auto">
          <a:xfrm>
            <a:off x="442914" y="6067427"/>
            <a:ext cx="20120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 b="1" dirty="0"/>
              <a:t>Chinese Idol</a:t>
            </a:r>
          </a:p>
        </p:txBody>
      </p:sp>
      <p:pic>
        <p:nvPicPr>
          <p:cNvPr id="24588" name="Picture 12" descr="93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9" y="4273551"/>
            <a:ext cx="21590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3071726" y="6000752"/>
            <a:ext cx="1790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400" b="1" dirty="0"/>
              <a:t>Super girls</a:t>
            </a:r>
          </a:p>
        </p:txBody>
      </p:sp>
      <p:pic>
        <p:nvPicPr>
          <p:cNvPr id="24590" name="Picture 5" descr="5617181_082720027095_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4214813"/>
            <a:ext cx="2278856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1" name="Text Box 10"/>
          <p:cNvSpPr txBox="1">
            <a:spLocks noChangeArrowheads="1"/>
          </p:cNvSpPr>
          <p:nvPr/>
        </p:nvSpPr>
        <p:spPr bwMode="auto">
          <a:xfrm>
            <a:off x="6088264" y="6024564"/>
            <a:ext cx="19639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 b="1" dirty="0"/>
              <a:t>Happy Boys</a:t>
            </a:r>
          </a:p>
        </p:txBody>
      </p:sp>
    </p:spTree>
    <p:extLst>
      <p:ext uri="{BB962C8B-B14F-4D97-AF65-F5344CB8AC3E}">
        <p14:creationId xmlns:p14="http://schemas.microsoft.com/office/powerpoint/2010/main" val="411686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>
          <a:xfrm>
            <a:off x="4357689" y="0"/>
            <a:ext cx="4786312" cy="68580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/>
          <a:p>
            <a:endParaRPr lang="zh-CN" altLang="en-US" smtClean="0"/>
          </a:p>
        </p:txBody>
      </p:sp>
      <p:pic>
        <p:nvPicPr>
          <p:cNvPr id="9219" name="图片 2" descr="青海省 陈炜华 照片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3576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Box 7"/>
          <p:cNvSpPr txBox="1">
            <a:spLocks noChangeArrowheads="1"/>
          </p:cNvSpPr>
          <p:nvPr/>
        </p:nvSpPr>
        <p:spPr bwMode="auto">
          <a:xfrm>
            <a:off x="4429126" y="4000500"/>
            <a:ext cx="4714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>
                <a:solidFill>
                  <a:srgbClr val="0066FF"/>
                </a:solidFill>
                <a:hlinkClick r:id="rId4" action="ppaction://hlinksldjump"/>
              </a:rPr>
              <a:t>Where am I from?</a:t>
            </a:r>
            <a:endParaRPr lang="zh-CN" altLang="en-US">
              <a:solidFill>
                <a:srgbClr val="0066FF"/>
              </a:solidFill>
            </a:endParaRPr>
          </a:p>
        </p:txBody>
      </p:sp>
      <p:sp>
        <p:nvSpPr>
          <p:cNvPr id="8197" name="TextBox 8"/>
          <p:cNvSpPr txBox="1">
            <a:spLocks noChangeArrowheads="1"/>
          </p:cNvSpPr>
          <p:nvPr/>
        </p:nvSpPr>
        <p:spPr bwMode="auto">
          <a:xfrm>
            <a:off x="4429126" y="1285877"/>
            <a:ext cx="2786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>
                <a:solidFill>
                  <a:srgbClr val="ED03B0"/>
                </a:solidFill>
              </a:rPr>
              <a:t>Emily</a:t>
            </a:r>
            <a:endParaRPr lang="zh-CN" altLang="en-US">
              <a:solidFill>
                <a:srgbClr val="ED03B0"/>
              </a:solidFill>
            </a:endParaRPr>
          </a:p>
        </p:txBody>
      </p:sp>
      <p:sp>
        <p:nvSpPr>
          <p:cNvPr id="8198" name="矩形 12"/>
          <p:cNvSpPr>
            <a:spLocks noChangeArrowheads="1"/>
          </p:cNvSpPr>
          <p:nvPr/>
        </p:nvSpPr>
        <p:spPr bwMode="auto">
          <a:xfrm>
            <a:off x="4357689" y="0"/>
            <a:ext cx="4786312" cy="61595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sz="3400" dirty="0">
                <a:solidFill>
                  <a:schemeClr val="bg1"/>
                </a:solidFill>
                <a:cs typeface="Times New Roman" pitchFamily="18" charset="0"/>
              </a:rPr>
              <a:t>Stage 1 W</a:t>
            </a:r>
            <a:r>
              <a:rPr lang="en-US" altLang="zh-CN" sz="3400" dirty="0" smtClean="0">
                <a:solidFill>
                  <a:schemeClr val="bg1"/>
                </a:solidFill>
                <a:cs typeface="Times New Roman" pitchFamily="18" charset="0"/>
              </a:rPr>
              <a:t>arm-up</a:t>
            </a:r>
            <a:endParaRPr lang="en-US" altLang="zh-CN" sz="3400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219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571502"/>
            <a:ext cx="828675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42938" y="5000625"/>
            <a:ext cx="8229600" cy="1143000"/>
          </a:xfrm>
          <a:solidFill>
            <a:srgbClr val="FF9900"/>
          </a:solidFill>
        </p:spPr>
        <p:txBody>
          <a:bodyPr/>
          <a:lstStyle/>
          <a:p>
            <a:r>
              <a:rPr lang="en-US" altLang="zh-CN" b="1" smtClean="0">
                <a:latin typeface="MingLiU" pitchFamily="49" charset="-120"/>
                <a:ea typeface="MingLiU" pitchFamily="49" charset="-120"/>
              </a:rPr>
              <a:t>Xining, Qinghai province</a:t>
            </a:r>
            <a:endParaRPr lang="zh-CN" altLang="en-US" b="1" smtClean="0">
              <a:latin typeface="MingLiU" pitchFamily="49" charset="-120"/>
              <a:ea typeface="MingLiU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69329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>
          <a:xfrm>
            <a:off x="4357689" y="0"/>
            <a:ext cx="4786312" cy="68580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/>
          <a:p>
            <a:endParaRPr lang="zh-CN" altLang="en-US" dirty="0" smtClean="0"/>
          </a:p>
        </p:txBody>
      </p:sp>
      <p:pic>
        <p:nvPicPr>
          <p:cNvPr id="10243" name="图片 2" descr="青海省 陈炜华 照片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1"/>
            <a:ext cx="4371975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9"/>
          <p:cNvSpPr txBox="1">
            <a:spLocks noChangeArrowheads="1"/>
          </p:cNvSpPr>
          <p:nvPr/>
        </p:nvSpPr>
        <p:spPr bwMode="auto">
          <a:xfrm>
            <a:off x="4357689" y="785813"/>
            <a:ext cx="4500562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>
                <a:solidFill>
                  <a:srgbClr val="7030A0"/>
                </a:solidFill>
              </a:rPr>
              <a:t>the youngest English teacher in my office</a:t>
            </a:r>
            <a:endParaRPr lang="zh-CN" altLang="en-US">
              <a:solidFill>
                <a:srgbClr val="7030A0"/>
              </a:solidFill>
            </a:endParaRPr>
          </a:p>
        </p:txBody>
      </p:sp>
      <p:sp>
        <p:nvSpPr>
          <p:cNvPr id="10245" name="TextBox 10"/>
          <p:cNvSpPr txBox="1">
            <a:spLocks noChangeArrowheads="1"/>
          </p:cNvSpPr>
          <p:nvPr/>
        </p:nvSpPr>
        <p:spPr bwMode="auto">
          <a:xfrm>
            <a:off x="4357689" y="2786063"/>
            <a:ext cx="4214812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dirty="0"/>
              <a:t>the tallest one in my      	office</a:t>
            </a:r>
            <a:endParaRPr lang="zh-CN" altLang="en-US" dirty="0"/>
          </a:p>
        </p:txBody>
      </p:sp>
      <p:sp>
        <p:nvSpPr>
          <p:cNvPr id="10246" name="TextBox 14"/>
          <p:cNvSpPr txBox="1">
            <a:spLocks noChangeArrowheads="1"/>
          </p:cNvSpPr>
          <p:nvPr/>
        </p:nvSpPr>
        <p:spPr bwMode="auto">
          <a:xfrm>
            <a:off x="4500563" y="4714877"/>
            <a:ext cx="14763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>
                <a:solidFill>
                  <a:srgbClr val="FF0000"/>
                </a:solidFill>
              </a:rPr>
              <a:t>Talent ?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60375" y="4705360"/>
            <a:ext cx="1512000" cy="1477328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zh-CN" sz="3600" dirty="0">
                <a:solidFill>
                  <a:srgbClr val="FF00FF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</a:rPr>
              <a:t>It’s  </a:t>
            </a:r>
            <a:r>
              <a:rPr lang="en-US" altLang="zh-CN" sz="3600" dirty="0" smtClean="0">
                <a:solidFill>
                  <a:srgbClr val="FF00FF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</a:rPr>
              <a:t>Me.</a:t>
            </a:r>
            <a:endParaRPr lang="en-US" altLang="zh-CN" sz="3600" dirty="0">
              <a:solidFill>
                <a:srgbClr val="FF00FF"/>
              </a:solidFill>
              <a:effectLst>
                <a:glow rad="101600">
                  <a:srgbClr val="FFC000">
                    <a:alpha val="60000"/>
                  </a:srgbClr>
                </a:glow>
              </a:effectLst>
            </a:endParaRPr>
          </a:p>
          <a:p>
            <a:pPr>
              <a:defRPr/>
            </a:pPr>
            <a:endParaRPr lang="zh-CN" altLang="en-US" dirty="0"/>
          </a:p>
        </p:txBody>
      </p:sp>
      <p:pic>
        <p:nvPicPr>
          <p:cNvPr id="14" name="图片 128004" descr="t010dc2bb96e10ed9b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4500563"/>
            <a:ext cx="112395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5677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0" y="703264"/>
            <a:ext cx="63514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b="1" i="1" dirty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Make some sentences to describe Emily’s performance.</a:t>
            </a:r>
            <a:endParaRPr lang="zh-CN" altLang="en-US" b="1" i="1" dirty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1267" name="图片 2" descr="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038" y="2132588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左大括号 4"/>
          <p:cNvSpPr>
            <a:spLocks/>
          </p:cNvSpPr>
          <p:nvPr/>
        </p:nvSpPr>
        <p:spPr bwMode="auto">
          <a:xfrm>
            <a:off x="3435352" y="1630650"/>
            <a:ext cx="492125" cy="2895600"/>
          </a:xfrm>
          <a:prstGeom prst="leftBrace">
            <a:avLst>
              <a:gd name="adj1" fmla="val 106945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endParaRPr lang="zh-CN" altLang="en-US"/>
          </a:p>
        </p:txBody>
      </p:sp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4143376" y="2663538"/>
            <a:ext cx="12554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dirty="0"/>
              <a:t>can…</a:t>
            </a:r>
            <a:endParaRPr lang="zh-CN" altLang="en-US" dirty="0"/>
          </a:p>
        </p:txBody>
      </p:sp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4054475" y="3821114"/>
            <a:ext cx="39645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dirty="0"/>
              <a:t>is the most talented..</a:t>
            </a:r>
            <a:endParaRPr lang="zh-CN" altLang="en-US" dirty="0"/>
          </a:p>
        </p:txBody>
      </p:sp>
      <p:sp>
        <p:nvSpPr>
          <p:cNvPr id="11271" name="TextBox 8"/>
          <p:cNvSpPr txBox="1">
            <a:spLocks noChangeArrowheads="1"/>
          </p:cNvSpPr>
          <p:nvPr/>
        </p:nvSpPr>
        <p:spPr bwMode="auto">
          <a:xfrm>
            <a:off x="4067754" y="1547813"/>
            <a:ext cx="27126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dirty="0"/>
              <a:t>is talented in..</a:t>
            </a:r>
            <a:endParaRPr lang="zh-CN" altLang="en-US" dirty="0"/>
          </a:p>
        </p:txBody>
      </p:sp>
      <p:sp>
        <p:nvSpPr>
          <p:cNvPr id="11272" name="TextBox 9"/>
          <p:cNvSpPr txBox="1">
            <a:spLocks noChangeArrowheads="1"/>
          </p:cNvSpPr>
          <p:nvPr/>
        </p:nvSpPr>
        <p:spPr bwMode="auto">
          <a:xfrm>
            <a:off x="179389" y="2786064"/>
            <a:ext cx="12779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dirty="0">
                <a:solidFill>
                  <a:srgbClr val="FF0000"/>
                </a:solidFill>
              </a:rPr>
              <a:t>I think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1273" name="TextBox 10"/>
          <p:cNvSpPr txBox="1">
            <a:spLocks noChangeArrowheads="1"/>
          </p:cNvSpPr>
          <p:nvPr/>
        </p:nvSpPr>
        <p:spPr bwMode="auto">
          <a:xfrm>
            <a:off x="417514" y="5081589"/>
            <a:ext cx="28264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dirty="0">
                <a:solidFill>
                  <a:srgbClr val="FF00FF"/>
                </a:solidFill>
              </a:rPr>
              <a:t>play the magic</a:t>
            </a:r>
            <a:endParaRPr lang="zh-CN" altLang="en-US" dirty="0">
              <a:solidFill>
                <a:srgbClr val="FF00FF"/>
              </a:solidFill>
            </a:endParaRPr>
          </a:p>
        </p:txBody>
      </p:sp>
      <p:sp>
        <p:nvSpPr>
          <p:cNvPr id="11274" name="TextBox 11"/>
          <p:cNvSpPr txBox="1">
            <a:spLocks noChangeArrowheads="1"/>
          </p:cNvSpPr>
          <p:nvPr/>
        </p:nvSpPr>
        <p:spPr bwMode="auto">
          <a:xfrm>
            <a:off x="5762626" y="5157789"/>
            <a:ext cx="18245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>
                <a:solidFill>
                  <a:srgbClr val="FF00FF"/>
                </a:solidFill>
              </a:rPr>
              <a:t>magician</a:t>
            </a: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11275" name="TextBox 12"/>
          <p:cNvSpPr txBox="1">
            <a:spLocks noChangeArrowheads="1"/>
          </p:cNvSpPr>
          <p:nvPr/>
        </p:nvSpPr>
        <p:spPr bwMode="auto">
          <a:xfrm>
            <a:off x="3921126" y="5157789"/>
            <a:ext cx="9589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dirty="0">
                <a:solidFill>
                  <a:srgbClr val="FF00FF"/>
                </a:solidFill>
              </a:rPr>
              <a:t>best</a:t>
            </a:r>
            <a:endParaRPr lang="zh-CN" altLang="en-US" dirty="0">
              <a:solidFill>
                <a:srgbClr val="FF00FF"/>
              </a:solidFill>
            </a:endParaRPr>
          </a:p>
        </p:txBody>
      </p:sp>
      <p:sp>
        <p:nvSpPr>
          <p:cNvPr id="11276" name="矩形 12"/>
          <p:cNvSpPr>
            <a:spLocks noChangeArrowheads="1"/>
          </p:cNvSpPr>
          <p:nvPr/>
        </p:nvSpPr>
        <p:spPr bwMode="auto">
          <a:xfrm>
            <a:off x="0" y="0"/>
            <a:ext cx="4908550" cy="61595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sz="3400">
                <a:solidFill>
                  <a:schemeClr val="bg1"/>
                </a:solidFill>
                <a:cs typeface="Times New Roman" pitchFamily="18" charset="0"/>
              </a:rPr>
              <a:t>Stage 2 Lead-in</a:t>
            </a:r>
          </a:p>
        </p:txBody>
      </p:sp>
    </p:spTree>
    <p:extLst>
      <p:ext uri="{BB962C8B-B14F-4D97-AF65-F5344CB8AC3E}">
        <p14:creationId xmlns:p14="http://schemas.microsoft.com/office/powerpoint/2010/main" val="175219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4536282" y="32890"/>
            <a:ext cx="447913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b="1" i="1" dirty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Skim to get the main </a:t>
            </a:r>
            <a:r>
              <a:rPr lang="en-US" altLang="zh-CN" b="1" i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idea of </a:t>
            </a:r>
            <a:r>
              <a:rPr lang="en-US" altLang="zh-CN" b="1" i="1" dirty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each paragraph.</a:t>
            </a:r>
            <a:endParaRPr lang="zh-CN" altLang="en-US" b="1" i="1" dirty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291" name="TextBox 20"/>
          <p:cNvSpPr txBox="1">
            <a:spLocks noChangeArrowheads="1"/>
          </p:cNvSpPr>
          <p:nvPr/>
        </p:nvSpPr>
        <p:spPr bwMode="auto">
          <a:xfrm>
            <a:off x="214313" y="571501"/>
            <a:ext cx="24384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>
                <a:solidFill>
                  <a:srgbClr val="FF0000"/>
                </a:solidFill>
              </a:rPr>
              <a:t>Paragraph 1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2292" name="TextBox 21"/>
          <p:cNvSpPr txBox="1">
            <a:spLocks noChangeArrowheads="1"/>
          </p:cNvSpPr>
          <p:nvPr/>
        </p:nvSpPr>
        <p:spPr bwMode="auto">
          <a:xfrm>
            <a:off x="214313" y="1214438"/>
            <a:ext cx="819371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AutoNum type="alphaUcPeriod"/>
            </a:pPr>
            <a:r>
              <a:rPr lang="en-US" altLang="zh-CN" sz="2000"/>
              <a:t>Everyone is good at something, but someone are truly talented.</a:t>
            </a:r>
          </a:p>
          <a:p>
            <a:pPr eaLnBrk="1" hangingPunct="1">
              <a:buFontTx/>
              <a:buAutoNum type="alphaUcPeriod"/>
            </a:pPr>
            <a:r>
              <a:rPr lang="en-US" altLang="zh-CN" sz="2000"/>
              <a:t>It’s always interesting to watch other people show their talents.</a:t>
            </a:r>
          </a:p>
          <a:p>
            <a:pPr eaLnBrk="1" hangingPunct="1">
              <a:buFontTx/>
              <a:buAutoNum type="alphaUcPeriod"/>
            </a:pPr>
            <a:r>
              <a:rPr lang="en-US" altLang="zh-CN" sz="2000"/>
              <a:t>Talent shows are getting more and more popular around the world.</a:t>
            </a:r>
            <a:endParaRPr lang="zh-CN" altLang="en-US" sz="2000"/>
          </a:p>
        </p:txBody>
      </p:sp>
      <p:sp>
        <p:nvSpPr>
          <p:cNvPr id="12293" name="TextBox 22"/>
          <p:cNvSpPr txBox="1">
            <a:spLocks noChangeArrowheads="1"/>
          </p:cNvSpPr>
          <p:nvPr/>
        </p:nvSpPr>
        <p:spPr bwMode="auto">
          <a:xfrm>
            <a:off x="285751" y="2286002"/>
            <a:ext cx="24384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>
                <a:solidFill>
                  <a:srgbClr val="FF0000"/>
                </a:solidFill>
              </a:rPr>
              <a:t>Paragraph 2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2294" name="TextBox 23"/>
          <p:cNvSpPr txBox="1">
            <a:spLocks noChangeArrowheads="1"/>
          </p:cNvSpPr>
          <p:nvPr/>
        </p:nvSpPr>
        <p:spPr bwMode="auto">
          <a:xfrm>
            <a:off x="285750" y="3000376"/>
            <a:ext cx="999850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AutoNum type="alphaUcPeriod"/>
            </a:pPr>
            <a:r>
              <a:rPr lang="en-US" altLang="zh-CN" sz="2000" dirty="0"/>
              <a:t>Introduce </a:t>
            </a:r>
            <a:r>
              <a:rPr lang="en-US" altLang="zh-CN" sz="2000" dirty="0" smtClean="0"/>
              <a:t>the talent shows have one thing in common and why they are popular.    </a:t>
            </a:r>
            <a:endParaRPr lang="en-US" altLang="zh-CN" sz="2000" dirty="0"/>
          </a:p>
          <a:p>
            <a:pPr eaLnBrk="1" hangingPunct="1">
              <a:buFontTx/>
              <a:buAutoNum type="alphaUcPeriod"/>
            </a:pPr>
            <a:r>
              <a:rPr lang="en-US" altLang="zh-CN" sz="2000" dirty="0"/>
              <a:t>Introduce who can join the talent shows.</a:t>
            </a:r>
          </a:p>
          <a:p>
            <a:pPr eaLnBrk="1" hangingPunct="1">
              <a:buFontTx/>
              <a:buAutoNum type="alphaUcPeriod"/>
            </a:pPr>
            <a:r>
              <a:rPr lang="en-US" altLang="zh-CN" sz="2000" dirty="0"/>
              <a:t>Introduce who decides the winners of talent shows.</a:t>
            </a:r>
            <a:endParaRPr lang="zh-CN" altLang="en-US" sz="2000" dirty="0"/>
          </a:p>
        </p:txBody>
      </p:sp>
      <p:sp>
        <p:nvSpPr>
          <p:cNvPr id="12295" name="TextBox 24"/>
          <p:cNvSpPr txBox="1">
            <a:spLocks noChangeArrowheads="1"/>
          </p:cNvSpPr>
          <p:nvPr/>
        </p:nvSpPr>
        <p:spPr bwMode="auto">
          <a:xfrm>
            <a:off x="428626" y="4286252"/>
            <a:ext cx="24384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>
                <a:solidFill>
                  <a:srgbClr val="FF0000"/>
                </a:solidFill>
              </a:rPr>
              <a:t>Paragraph 3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2296" name="TextBox 25"/>
          <p:cNvSpPr txBox="1">
            <a:spLocks noChangeArrowheads="1"/>
          </p:cNvSpPr>
          <p:nvPr/>
        </p:nvSpPr>
        <p:spPr bwMode="auto">
          <a:xfrm>
            <a:off x="214314" y="5072064"/>
            <a:ext cx="880721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AutoNum type="alphaUcPeriod"/>
            </a:pPr>
            <a:r>
              <a:rPr lang="en-US" altLang="zh-CN" sz="2000" dirty="0"/>
              <a:t>Everyone enjoys talent shows because they are fun to watch.</a:t>
            </a:r>
          </a:p>
          <a:p>
            <a:pPr eaLnBrk="1" hangingPunct="1">
              <a:buFontTx/>
              <a:buAutoNum type="alphaUcPeriod"/>
            </a:pPr>
            <a:r>
              <a:rPr lang="en-US" altLang="zh-CN" sz="2000" dirty="0" smtClean="0"/>
              <a:t>Some problems in talent shows and how to treat it correctly.</a:t>
            </a:r>
            <a:endParaRPr lang="en-US" altLang="zh-CN" sz="2000" dirty="0"/>
          </a:p>
          <a:p>
            <a:pPr eaLnBrk="1" hangingPunct="1">
              <a:buFontTx/>
              <a:buAutoNum type="alphaUcPeriod" startAt="3"/>
            </a:pPr>
            <a:r>
              <a:rPr lang="en-US" altLang="zh-CN" sz="2000" dirty="0"/>
              <a:t>Some people don’t like talent shows because the lives of the performers</a:t>
            </a:r>
          </a:p>
          <a:p>
            <a:pPr eaLnBrk="1" hangingPunct="1">
              <a:buFontTx/>
              <a:buNone/>
            </a:pPr>
            <a:r>
              <a:rPr lang="en-US" altLang="zh-CN" sz="2000" dirty="0"/>
              <a:t>        are made up.</a:t>
            </a:r>
            <a:endParaRPr lang="zh-CN" altLang="en-US" sz="2000" dirty="0"/>
          </a:p>
        </p:txBody>
      </p:sp>
      <p:pic>
        <p:nvPicPr>
          <p:cNvPr id="27" name="Picture 4" descr="1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7" y="1857375"/>
            <a:ext cx="4921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4" descr="1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071813"/>
            <a:ext cx="3810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" descr="1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5429250"/>
            <a:ext cx="3810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0" name="矩形 12"/>
          <p:cNvSpPr>
            <a:spLocks noChangeArrowheads="1"/>
          </p:cNvSpPr>
          <p:nvPr/>
        </p:nvSpPr>
        <p:spPr bwMode="auto">
          <a:xfrm>
            <a:off x="1" y="0"/>
            <a:ext cx="4357688" cy="61595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sz="3400">
                <a:solidFill>
                  <a:schemeClr val="bg1"/>
                </a:solidFill>
                <a:cs typeface="Times New Roman" pitchFamily="18" charset="0"/>
              </a:rPr>
              <a:t>Stage 3 Pre-reading</a:t>
            </a:r>
          </a:p>
        </p:txBody>
      </p:sp>
    </p:spTree>
    <p:extLst>
      <p:ext uri="{BB962C8B-B14F-4D97-AF65-F5344CB8AC3E}">
        <p14:creationId xmlns:p14="http://schemas.microsoft.com/office/powerpoint/2010/main" val="334707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2"/>
          <p:cNvSpPr>
            <a:spLocks noChangeArrowheads="1"/>
          </p:cNvSpPr>
          <p:nvPr/>
        </p:nvSpPr>
        <p:spPr bwMode="auto">
          <a:xfrm>
            <a:off x="2484439" y="1484313"/>
            <a:ext cx="3816350" cy="4032250"/>
          </a:xfrm>
          <a:prstGeom prst="ellipse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13315" name="Oval 3"/>
          <p:cNvSpPr>
            <a:spLocks noChangeArrowheads="1"/>
          </p:cNvSpPr>
          <p:nvPr/>
        </p:nvSpPr>
        <p:spPr bwMode="auto">
          <a:xfrm>
            <a:off x="2484439" y="1484313"/>
            <a:ext cx="3816350" cy="403225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zh-CN" sz="10000">
                <a:solidFill>
                  <a:srgbClr val="33CC33"/>
                </a:solidFill>
              </a:rPr>
              <a:t>5</a:t>
            </a:r>
          </a:p>
        </p:txBody>
      </p:sp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7019926" y="5300665"/>
            <a:ext cx="909637" cy="720725"/>
          </a:xfrm>
          <a:prstGeom prst="ellipse">
            <a:avLst/>
          </a:prstGeom>
          <a:gradFill rotWithShape="1">
            <a:gsLst>
              <a:gs pos="0">
                <a:srgbClr val="0F0FF9"/>
              </a:gs>
              <a:gs pos="100000">
                <a:srgbClr val="070773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zh-CN" sz="1800" dirty="0" smtClean="0">
                <a:solidFill>
                  <a:srgbClr val="FFFFFF"/>
                </a:solidFill>
                <a:ea typeface="方正大标宋简体"/>
                <a:cs typeface="方正大标宋简体"/>
              </a:rPr>
              <a:t>Start</a:t>
            </a:r>
            <a:endParaRPr lang="zh-CN" altLang="en-US" sz="1800" dirty="0">
              <a:solidFill>
                <a:srgbClr val="FFFFFF"/>
              </a:solidFill>
              <a:ea typeface="方正大标宋简体"/>
              <a:cs typeface="方正大标宋简体"/>
            </a:endParaRPr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2484439" y="1484313"/>
            <a:ext cx="3816350" cy="40322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zh-CN" sz="10000">
                <a:solidFill>
                  <a:srgbClr val="0099FF"/>
                </a:solidFill>
              </a:rPr>
              <a:t>4</a:t>
            </a:r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2484439" y="1484313"/>
            <a:ext cx="3816350" cy="4032250"/>
          </a:xfrm>
          <a:prstGeom prst="ellipse">
            <a:avLst/>
          </a:prstGeom>
          <a:gradFill rotWithShape="1">
            <a:gsLst>
              <a:gs pos="0">
                <a:srgbClr val="FF00FF"/>
              </a:gs>
              <a:gs pos="100000">
                <a:srgbClr val="9900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zh-CN" sz="10000">
                <a:solidFill>
                  <a:srgbClr val="800080"/>
                </a:solidFill>
              </a:rPr>
              <a:t>3</a:t>
            </a:r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2484439" y="1484313"/>
            <a:ext cx="3816350" cy="403225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zh-CN" sz="10000">
                <a:solidFill>
                  <a:srgbClr val="0033CC"/>
                </a:solidFill>
              </a:rPr>
              <a:t>2</a:t>
            </a:r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2484439" y="1484313"/>
            <a:ext cx="3816350" cy="403225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zh-CN" sz="10000">
                <a:solidFill>
                  <a:srgbClr val="FF0066"/>
                </a:solidFill>
              </a:rPr>
              <a:t>1</a:t>
            </a:r>
          </a:p>
        </p:txBody>
      </p:sp>
      <p:pic>
        <p:nvPicPr>
          <p:cNvPr id="9223" name="Picture 7" descr="20071211145549677_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72" b="4924"/>
          <a:stretch>
            <a:fillRect/>
          </a:stretch>
        </p:blipFill>
        <p:spPr bwMode="auto">
          <a:xfrm>
            <a:off x="2484438" y="1397002"/>
            <a:ext cx="3728245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12"/>
          <p:cNvSpPr>
            <a:spLocks noChangeArrowheads="1"/>
          </p:cNvSpPr>
          <p:nvPr/>
        </p:nvSpPr>
        <p:spPr bwMode="auto">
          <a:xfrm>
            <a:off x="0" y="0"/>
            <a:ext cx="5145088" cy="61595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400" kern="0" dirty="0">
                <a:solidFill>
                  <a:srgbClr val="FFFFFF"/>
                </a:solidFill>
                <a:latin typeface="+mn-lt" charset="0"/>
                <a:cs typeface="Times New Roman" pitchFamily="18" charset="0"/>
              </a:rPr>
              <a:t>Stage 4 While-reading</a:t>
            </a:r>
          </a:p>
        </p:txBody>
      </p:sp>
      <p:sp>
        <p:nvSpPr>
          <p:cNvPr id="13323" name="TextBox 10"/>
          <p:cNvSpPr txBox="1">
            <a:spLocks noChangeArrowheads="1"/>
          </p:cNvSpPr>
          <p:nvPr/>
        </p:nvSpPr>
        <p:spPr bwMode="auto">
          <a:xfrm>
            <a:off x="334580" y="492820"/>
            <a:ext cx="84879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 i="1" dirty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Underline the answers of questions </a:t>
            </a:r>
            <a:r>
              <a:rPr lang="en-US" altLang="zh-CN" b="1" i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from </a:t>
            </a:r>
            <a:r>
              <a:rPr lang="en-US" altLang="zh-CN" b="1" i="1" dirty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the passage in two </a:t>
            </a:r>
            <a:r>
              <a:rPr lang="en-US" altLang="zh-CN" b="1" i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minutes.</a:t>
            </a:r>
            <a:endParaRPr lang="zh-CN" altLang="en-US" b="1" i="1" dirty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04701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60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0"/>
                            </p:stCondLst>
                            <p:childTnLst>
                              <p:par>
                                <p:cTn id="9" presetID="21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" dur="60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00"/>
                            </p:stCondLst>
                            <p:childTnLst>
                              <p:par>
                                <p:cTn id="13" presetID="21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81249" descr="会开的小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3288" y="0"/>
            <a:ext cx="620712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图片 181250" descr="会开的小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457202"/>
            <a:ext cx="468312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图片 181251" descr="闪烁的星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48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图片 181252" descr="闪烁的星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838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图片 181253" descr="闪烁的星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4297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图片 181254" descr="闪烁的星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334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动作按钮: 结束 18125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8686800" y="6477000"/>
            <a:ext cx="381000" cy="304800"/>
          </a:xfrm>
          <a:prstGeom prst="actionButtonEnd">
            <a:avLst/>
          </a:prstGeom>
          <a:solidFill>
            <a:srgbClr val="FF7C80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endParaRPr lang="zh-CN" altLang="en-US"/>
          </a:p>
        </p:txBody>
      </p:sp>
      <p:grpSp>
        <p:nvGrpSpPr>
          <p:cNvPr id="14345" name="组合 181259"/>
          <p:cNvGrpSpPr>
            <a:grpSpLocks/>
          </p:cNvGrpSpPr>
          <p:nvPr/>
        </p:nvGrpSpPr>
        <p:grpSpPr bwMode="auto">
          <a:xfrm>
            <a:off x="1785938" y="1785938"/>
            <a:ext cx="1447800" cy="1371600"/>
            <a:chOff x="1292" y="572"/>
            <a:chExt cx="912" cy="864"/>
          </a:xfrm>
        </p:grpSpPr>
        <p:grpSp>
          <p:nvGrpSpPr>
            <p:cNvPr id="14372" name="组合 181260"/>
            <p:cNvGrpSpPr>
              <a:grpSpLocks/>
            </p:cNvGrpSpPr>
            <p:nvPr/>
          </p:nvGrpSpPr>
          <p:grpSpPr bwMode="auto">
            <a:xfrm>
              <a:off x="1292" y="572"/>
              <a:ext cx="912" cy="864"/>
              <a:chOff x="1292" y="572"/>
              <a:chExt cx="912" cy="864"/>
            </a:xfrm>
          </p:grpSpPr>
          <p:sp>
            <p:nvSpPr>
              <p:cNvPr id="14374" name="矩形 181261"/>
              <p:cNvSpPr>
                <a:spLocks noChangeArrowheads="1"/>
              </p:cNvSpPr>
              <p:nvPr/>
            </p:nvSpPr>
            <p:spPr bwMode="auto">
              <a:xfrm>
                <a:off x="1335" y="623"/>
                <a:ext cx="869" cy="813"/>
              </a:xfrm>
              <a:prstGeom prst="rect">
                <a:avLst/>
              </a:prstGeom>
              <a:solidFill>
                <a:srgbClr val="F7A80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Tx/>
                  <a:buNone/>
                </a:pPr>
                <a:endParaRPr lang="zh-CN" altLang="en-US"/>
              </a:p>
            </p:txBody>
          </p:sp>
          <p:sp>
            <p:nvSpPr>
              <p:cNvPr id="14375" name="矩形 181262"/>
              <p:cNvSpPr>
                <a:spLocks noChangeArrowheads="1"/>
              </p:cNvSpPr>
              <p:nvPr/>
            </p:nvSpPr>
            <p:spPr bwMode="auto">
              <a:xfrm>
                <a:off x="1292" y="572"/>
                <a:ext cx="869" cy="813"/>
              </a:xfrm>
              <a:prstGeom prst="rect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Tx/>
                  <a:buNone/>
                </a:pPr>
                <a:endParaRPr lang="zh-CN" altLang="en-US"/>
              </a:p>
            </p:txBody>
          </p:sp>
        </p:grpSp>
        <p:sp>
          <p:nvSpPr>
            <p:cNvPr id="14373" name="文本框 181263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618"/>
              <a:ext cx="432" cy="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7200" dirty="0">
                  <a:latin typeface="Arial Black" pitchFamily="34" charset="0"/>
                  <a:ea typeface="楷体_GB2312" pitchFamily="49" charset="-122"/>
                  <a:hlinkClick r:id="rId7" action="ppaction://hlinksldjump"/>
                </a:rPr>
                <a:t>1</a:t>
              </a:r>
              <a:endParaRPr lang="en-US" altLang="zh-CN" sz="7200" dirty="0">
                <a:latin typeface="Arial Black" pitchFamily="34" charset="0"/>
                <a:ea typeface="楷体_GB2312" pitchFamily="49" charset="-122"/>
              </a:endParaRPr>
            </a:p>
          </p:txBody>
        </p:sp>
      </p:grpSp>
      <p:grpSp>
        <p:nvGrpSpPr>
          <p:cNvPr id="14346" name="组合 181264"/>
          <p:cNvGrpSpPr>
            <a:grpSpLocks/>
          </p:cNvGrpSpPr>
          <p:nvPr/>
        </p:nvGrpSpPr>
        <p:grpSpPr bwMode="auto">
          <a:xfrm>
            <a:off x="4071938" y="1785938"/>
            <a:ext cx="1447800" cy="1371600"/>
            <a:chOff x="1292" y="572"/>
            <a:chExt cx="912" cy="864"/>
          </a:xfrm>
        </p:grpSpPr>
        <p:grpSp>
          <p:nvGrpSpPr>
            <p:cNvPr id="14368" name="组合 181265"/>
            <p:cNvGrpSpPr>
              <a:grpSpLocks/>
            </p:cNvGrpSpPr>
            <p:nvPr/>
          </p:nvGrpSpPr>
          <p:grpSpPr bwMode="auto">
            <a:xfrm>
              <a:off x="1292" y="572"/>
              <a:ext cx="912" cy="864"/>
              <a:chOff x="1292" y="572"/>
              <a:chExt cx="912" cy="864"/>
            </a:xfrm>
          </p:grpSpPr>
          <p:sp>
            <p:nvSpPr>
              <p:cNvPr id="14370" name="矩形 181266"/>
              <p:cNvSpPr>
                <a:spLocks noChangeArrowheads="1"/>
              </p:cNvSpPr>
              <p:nvPr/>
            </p:nvSpPr>
            <p:spPr bwMode="auto">
              <a:xfrm>
                <a:off x="1335" y="623"/>
                <a:ext cx="869" cy="813"/>
              </a:xfrm>
              <a:prstGeom prst="rect">
                <a:avLst/>
              </a:prstGeom>
              <a:solidFill>
                <a:srgbClr val="F7A80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Tx/>
                  <a:buNone/>
                </a:pPr>
                <a:endParaRPr lang="zh-CN" altLang="en-US"/>
              </a:p>
            </p:txBody>
          </p:sp>
          <p:sp>
            <p:nvSpPr>
              <p:cNvPr id="14371" name="矩形 181267"/>
              <p:cNvSpPr>
                <a:spLocks noChangeArrowheads="1"/>
              </p:cNvSpPr>
              <p:nvPr/>
            </p:nvSpPr>
            <p:spPr bwMode="auto">
              <a:xfrm>
                <a:off x="1292" y="572"/>
                <a:ext cx="869" cy="813"/>
              </a:xfrm>
              <a:prstGeom prst="rect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Tx/>
                  <a:buNone/>
                </a:pPr>
                <a:endParaRPr lang="zh-CN" altLang="en-US"/>
              </a:p>
            </p:txBody>
          </p:sp>
        </p:grpSp>
        <p:sp>
          <p:nvSpPr>
            <p:cNvPr id="14369" name="文本框 181268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618"/>
              <a:ext cx="432" cy="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7200" dirty="0">
                  <a:latin typeface="Arial Black" pitchFamily="34" charset="0"/>
                  <a:ea typeface="楷体_GB2312" pitchFamily="49" charset="-122"/>
                  <a:hlinkClick r:id="rId9" action="ppaction://hlinksldjump"/>
                </a:rPr>
                <a:t>2</a:t>
              </a:r>
              <a:endParaRPr lang="en-US" altLang="zh-CN" sz="7200" dirty="0">
                <a:latin typeface="Arial Black" pitchFamily="34" charset="0"/>
                <a:ea typeface="楷体_GB2312" pitchFamily="49" charset="-122"/>
              </a:endParaRPr>
            </a:p>
          </p:txBody>
        </p:sp>
      </p:grpSp>
      <p:grpSp>
        <p:nvGrpSpPr>
          <p:cNvPr id="14347" name="组合 181269"/>
          <p:cNvGrpSpPr>
            <a:grpSpLocks/>
          </p:cNvGrpSpPr>
          <p:nvPr/>
        </p:nvGrpSpPr>
        <p:grpSpPr bwMode="auto">
          <a:xfrm>
            <a:off x="6429375" y="1785938"/>
            <a:ext cx="1447800" cy="1371600"/>
            <a:chOff x="1292" y="572"/>
            <a:chExt cx="912" cy="864"/>
          </a:xfrm>
        </p:grpSpPr>
        <p:grpSp>
          <p:nvGrpSpPr>
            <p:cNvPr id="14364" name="组合 181270"/>
            <p:cNvGrpSpPr>
              <a:grpSpLocks/>
            </p:cNvGrpSpPr>
            <p:nvPr/>
          </p:nvGrpSpPr>
          <p:grpSpPr bwMode="auto">
            <a:xfrm>
              <a:off x="1292" y="572"/>
              <a:ext cx="912" cy="864"/>
              <a:chOff x="1292" y="572"/>
              <a:chExt cx="912" cy="864"/>
            </a:xfrm>
          </p:grpSpPr>
          <p:sp>
            <p:nvSpPr>
              <p:cNvPr id="14366" name="矩形 181271"/>
              <p:cNvSpPr>
                <a:spLocks noChangeArrowheads="1"/>
              </p:cNvSpPr>
              <p:nvPr/>
            </p:nvSpPr>
            <p:spPr bwMode="auto">
              <a:xfrm>
                <a:off x="1335" y="623"/>
                <a:ext cx="869" cy="813"/>
              </a:xfrm>
              <a:prstGeom prst="rect">
                <a:avLst/>
              </a:prstGeom>
              <a:solidFill>
                <a:srgbClr val="F7A80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Tx/>
                  <a:buNone/>
                </a:pPr>
                <a:endParaRPr lang="zh-CN" altLang="en-US"/>
              </a:p>
            </p:txBody>
          </p:sp>
          <p:sp>
            <p:nvSpPr>
              <p:cNvPr id="14367" name="矩形 181272"/>
              <p:cNvSpPr>
                <a:spLocks noChangeArrowheads="1"/>
              </p:cNvSpPr>
              <p:nvPr/>
            </p:nvSpPr>
            <p:spPr bwMode="auto">
              <a:xfrm>
                <a:off x="1292" y="572"/>
                <a:ext cx="869" cy="813"/>
              </a:xfrm>
              <a:prstGeom prst="rect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Tx/>
                  <a:buNone/>
                </a:pPr>
                <a:endParaRPr lang="zh-CN" altLang="en-US"/>
              </a:p>
            </p:txBody>
          </p:sp>
        </p:grpSp>
        <p:sp>
          <p:nvSpPr>
            <p:cNvPr id="14365" name="文本框 181273">
              <a:hlinkClick r:id="rId10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618"/>
              <a:ext cx="432" cy="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7200" dirty="0">
                  <a:latin typeface="Arial Black" pitchFamily="34" charset="0"/>
                  <a:ea typeface="楷体_GB2312" pitchFamily="49" charset="-122"/>
                  <a:hlinkClick r:id="rId11" action="ppaction://hlinksldjump"/>
                </a:rPr>
                <a:t>3</a:t>
              </a:r>
              <a:endParaRPr lang="en-US" altLang="zh-CN" sz="7200" dirty="0">
                <a:latin typeface="Arial Black" pitchFamily="34" charset="0"/>
                <a:ea typeface="楷体_GB2312" pitchFamily="49" charset="-122"/>
              </a:endParaRPr>
            </a:p>
          </p:txBody>
        </p:sp>
      </p:grpSp>
      <p:grpSp>
        <p:nvGrpSpPr>
          <p:cNvPr id="14348" name="组合 181274"/>
          <p:cNvGrpSpPr>
            <a:grpSpLocks/>
          </p:cNvGrpSpPr>
          <p:nvPr/>
        </p:nvGrpSpPr>
        <p:grpSpPr bwMode="auto">
          <a:xfrm>
            <a:off x="1785938" y="3857625"/>
            <a:ext cx="1447800" cy="1371600"/>
            <a:chOff x="1292" y="572"/>
            <a:chExt cx="912" cy="864"/>
          </a:xfrm>
        </p:grpSpPr>
        <p:grpSp>
          <p:nvGrpSpPr>
            <p:cNvPr id="14360" name="组合 181275"/>
            <p:cNvGrpSpPr>
              <a:grpSpLocks/>
            </p:cNvGrpSpPr>
            <p:nvPr/>
          </p:nvGrpSpPr>
          <p:grpSpPr bwMode="auto">
            <a:xfrm>
              <a:off x="1292" y="572"/>
              <a:ext cx="912" cy="864"/>
              <a:chOff x="1292" y="572"/>
              <a:chExt cx="912" cy="864"/>
            </a:xfrm>
          </p:grpSpPr>
          <p:sp>
            <p:nvSpPr>
              <p:cNvPr id="14362" name="矩形 181276"/>
              <p:cNvSpPr>
                <a:spLocks noChangeArrowheads="1"/>
              </p:cNvSpPr>
              <p:nvPr/>
            </p:nvSpPr>
            <p:spPr bwMode="auto">
              <a:xfrm>
                <a:off x="1335" y="623"/>
                <a:ext cx="869" cy="813"/>
              </a:xfrm>
              <a:prstGeom prst="rect">
                <a:avLst/>
              </a:prstGeom>
              <a:solidFill>
                <a:srgbClr val="F7A80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Tx/>
                  <a:buNone/>
                </a:pPr>
                <a:endParaRPr lang="zh-CN" altLang="en-US"/>
              </a:p>
            </p:txBody>
          </p:sp>
          <p:sp>
            <p:nvSpPr>
              <p:cNvPr id="14363" name="矩形 181277"/>
              <p:cNvSpPr>
                <a:spLocks noChangeArrowheads="1"/>
              </p:cNvSpPr>
              <p:nvPr/>
            </p:nvSpPr>
            <p:spPr bwMode="auto">
              <a:xfrm>
                <a:off x="1292" y="572"/>
                <a:ext cx="869" cy="813"/>
              </a:xfrm>
              <a:prstGeom prst="rect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Tx/>
                  <a:buNone/>
                </a:pPr>
                <a:endParaRPr lang="zh-CN" altLang="en-US"/>
              </a:p>
            </p:txBody>
          </p:sp>
        </p:grpSp>
        <p:sp>
          <p:nvSpPr>
            <p:cNvPr id="14361" name="文本框 181278">
              <a:hlinkClick r:id="rId1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618"/>
              <a:ext cx="432" cy="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7200" dirty="0">
                  <a:latin typeface="Arial Black" pitchFamily="34" charset="0"/>
                  <a:ea typeface="楷体_GB2312" pitchFamily="49" charset="-122"/>
                  <a:hlinkClick r:id="rId13" action="ppaction://hlinksldjump"/>
                </a:rPr>
                <a:t>4</a:t>
              </a:r>
              <a:endParaRPr lang="en-US" altLang="zh-CN" sz="7200" dirty="0">
                <a:latin typeface="Arial Black" pitchFamily="34" charset="0"/>
                <a:ea typeface="楷体_GB2312" pitchFamily="49" charset="-122"/>
              </a:endParaRPr>
            </a:p>
          </p:txBody>
        </p:sp>
      </p:grpSp>
      <p:grpSp>
        <p:nvGrpSpPr>
          <p:cNvPr id="14349" name="组合 181284"/>
          <p:cNvGrpSpPr>
            <a:grpSpLocks/>
          </p:cNvGrpSpPr>
          <p:nvPr/>
        </p:nvGrpSpPr>
        <p:grpSpPr bwMode="auto">
          <a:xfrm>
            <a:off x="4000500" y="3857625"/>
            <a:ext cx="1447800" cy="1371600"/>
            <a:chOff x="1292" y="572"/>
            <a:chExt cx="912" cy="864"/>
          </a:xfrm>
        </p:grpSpPr>
        <p:grpSp>
          <p:nvGrpSpPr>
            <p:cNvPr id="14356" name="组合 181285"/>
            <p:cNvGrpSpPr>
              <a:grpSpLocks/>
            </p:cNvGrpSpPr>
            <p:nvPr/>
          </p:nvGrpSpPr>
          <p:grpSpPr bwMode="auto">
            <a:xfrm>
              <a:off x="1292" y="572"/>
              <a:ext cx="912" cy="864"/>
              <a:chOff x="1292" y="572"/>
              <a:chExt cx="912" cy="864"/>
            </a:xfrm>
          </p:grpSpPr>
          <p:sp>
            <p:nvSpPr>
              <p:cNvPr id="14358" name="矩形 181286"/>
              <p:cNvSpPr>
                <a:spLocks noChangeArrowheads="1"/>
              </p:cNvSpPr>
              <p:nvPr/>
            </p:nvSpPr>
            <p:spPr bwMode="auto">
              <a:xfrm>
                <a:off x="1335" y="623"/>
                <a:ext cx="869" cy="813"/>
              </a:xfrm>
              <a:prstGeom prst="rect">
                <a:avLst/>
              </a:prstGeom>
              <a:solidFill>
                <a:srgbClr val="F7A80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Tx/>
                  <a:buNone/>
                </a:pPr>
                <a:endParaRPr lang="zh-CN" altLang="en-US"/>
              </a:p>
            </p:txBody>
          </p:sp>
          <p:sp>
            <p:nvSpPr>
              <p:cNvPr id="14359" name="矩形 181287">
                <a:hlinkClick r:id="rId14" action="ppaction://hlinksldjump"/>
              </p:cNvPr>
              <p:cNvSpPr>
                <a:spLocks noChangeArrowheads="1"/>
              </p:cNvSpPr>
              <p:nvPr/>
            </p:nvSpPr>
            <p:spPr bwMode="auto">
              <a:xfrm>
                <a:off x="1292" y="572"/>
                <a:ext cx="869" cy="813"/>
              </a:xfrm>
              <a:prstGeom prst="rect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Tx/>
                  <a:buNone/>
                </a:pPr>
                <a:endParaRPr lang="zh-CN" altLang="en-US"/>
              </a:p>
            </p:txBody>
          </p:sp>
        </p:grpSp>
        <p:sp>
          <p:nvSpPr>
            <p:cNvPr id="14357" name="文本框 181288">
              <a:hlinkClick r:id="rId1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618"/>
              <a:ext cx="432" cy="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7200" dirty="0">
                  <a:latin typeface="Arial Black" pitchFamily="34" charset="0"/>
                  <a:ea typeface="楷体_GB2312" pitchFamily="49" charset="-122"/>
                  <a:hlinkClick r:id="rId15" action="ppaction://hlinksldjump"/>
                </a:rPr>
                <a:t>5</a:t>
              </a:r>
              <a:endParaRPr lang="en-US" altLang="zh-CN" sz="7200" dirty="0">
                <a:latin typeface="Arial Black" pitchFamily="34" charset="0"/>
                <a:ea typeface="楷体_GB2312" pitchFamily="49" charset="-122"/>
              </a:endParaRPr>
            </a:p>
          </p:txBody>
        </p:sp>
      </p:grpSp>
      <p:grpSp>
        <p:nvGrpSpPr>
          <p:cNvPr id="14350" name="组合 181304"/>
          <p:cNvGrpSpPr>
            <a:grpSpLocks/>
          </p:cNvGrpSpPr>
          <p:nvPr/>
        </p:nvGrpSpPr>
        <p:grpSpPr bwMode="auto">
          <a:xfrm>
            <a:off x="6500813" y="3857625"/>
            <a:ext cx="1447800" cy="1371600"/>
            <a:chOff x="1292" y="572"/>
            <a:chExt cx="912" cy="864"/>
          </a:xfrm>
        </p:grpSpPr>
        <p:grpSp>
          <p:nvGrpSpPr>
            <p:cNvPr id="14352" name="组合 181305"/>
            <p:cNvGrpSpPr>
              <a:grpSpLocks/>
            </p:cNvGrpSpPr>
            <p:nvPr/>
          </p:nvGrpSpPr>
          <p:grpSpPr bwMode="auto">
            <a:xfrm>
              <a:off x="1292" y="572"/>
              <a:ext cx="912" cy="864"/>
              <a:chOff x="1292" y="572"/>
              <a:chExt cx="912" cy="864"/>
            </a:xfrm>
          </p:grpSpPr>
          <p:sp>
            <p:nvSpPr>
              <p:cNvPr id="14354" name="矩形 181306"/>
              <p:cNvSpPr>
                <a:spLocks noChangeArrowheads="1"/>
              </p:cNvSpPr>
              <p:nvPr/>
            </p:nvSpPr>
            <p:spPr bwMode="auto">
              <a:xfrm>
                <a:off x="1335" y="623"/>
                <a:ext cx="869" cy="813"/>
              </a:xfrm>
              <a:prstGeom prst="rect">
                <a:avLst/>
              </a:prstGeom>
              <a:solidFill>
                <a:srgbClr val="F7A80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Tx/>
                  <a:buNone/>
                </a:pPr>
                <a:endParaRPr lang="zh-CN" altLang="en-US"/>
              </a:p>
            </p:txBody>
          </p:sp>
          <p:sp>
            <p:nvSpPr>
              <p:cNvPr id="14355" name="矩形 181307">
                <a:hlinkClick r:id="rId16" action="ppaction://hlinksldjump"/>
              </p:cNvPr>
              <p:cNvSpPr>
                <a:spLocks noChangeArrowheads="1"/>
              </p:cNvSpPr>
              <p:nvPr/>
            </p:nvSpPr>
            <p:spPr bwMode="auto">
              <a:xfrm>
                <a:off x="1292" y="572"/>
                <a:ext cx="869" cy="813"/>
              </a:xfrm>
              <a:prstGeom prst="rect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Tx/>
                  <a:buNone/>
                </a:pPr>
                <a:endParaRPr lang="zh-CN" altLang="en-US"/>
              </a:p>
            </p:txBody>
          </p:sp>
        </p:grpSp>
        <p:sp>
          <p:nvSpPr>
            <p:cNvPr id="14353" name="文本框 181308">
              <a:hlinkClick r:id="rId1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618"/>
              <a:ext cx="432" cy="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7200" dirty="0">
                  <a:solidFill>
                    <a:srgbClr val="0D0D0D"/>
                  </a:solidFill>
                  <a:latin typeface="Arial Black" pitchFamily="34" charset="0"/>
                  <a:ea typeface="楷体_GB2312" pitchFamily="49" charset="-122"/>
                  <a:hlinkClick r:id="rId17" action="ppaction://hlinksldjump"/>
                </a:rPr>
                <a:t>6</a:t>
              </a:r>
              <a:endParaRPr lang="en-US" altLang="zh-CN" sz="7200" dirty="0">
                <a:solidFill>
                  <a:srgbClr val="0D0D0D"/>
                </a:solidFill>
                <a:latin typeface="Arial Black" pitchFamily="34" charset="0"/>
                <a:ea typeface="楷体_GB2312" pitchFamily="49" charset="-122"/>
                <a:hlinkClick r:id="rId18" action="ppaction://hlinksldjump"/>
              </a:endParaRPr>
            </a:p>
          </p:txBody>
        </p:sp>
      </p:grpSp>
      <p:sp>
        <p:nvSpPr>
          <p:cNvPr id="14351" name="文本框 181309"/>
          <p:cNvSpPr txBox="1">
            <a:spLocks noChangeArrowheads="1"/>
          </p:cNvSpPr>
          <p:nvPr/>
        </p:nvSpPr>
        <p:spPr bwMode="auto">
          <a:xfrm>
            <a:off x="2846584" y="223045"/>
            <a:ext cx="55867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b="1" i="1" dirty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Choose your lucky number and finish the </a:t>
            </a:r>
            <a:r>
              <a:rPr lang="en-US" altLang="zh-CN" b="1" i="1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tasks. </a:t>
            </a:r>
            <a:endParaRPr lang="en-US" altLang="zh-CN" b="1" i="1" dirty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9746136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182282"/>
          <p:cNvSpPr txBox="1">
            <a:spLocks noChangeArrowheads="1"/>
          </p:cNvSpPr>
          <p:nvPr/>
        </p:nvSpPr>
        <p:spPr bwMode="auto">
          <a:xfrm>
            <a:off x="0" y="9525"/>
            <a:ext cx="8820150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 dirty="0">
                <a:solidFill>
                  <a:srgbClr val="0070C0"/>
                </a:solidFill>
                <a:latin typeface="Times New Roman" pitchFamily="18" charset="0"/>
              </a:rPr>
              <a:t>What shows are mentioned in this passage? How are talent shows?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zh-CN" sz="4800" b="1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zh-CN" altLang="en-US" sz="4800" b="1" dirty="0">
              <a:latin typeface="Times New Roman" pitchFamily="18" charset="0"/>
            </a:endParaRPr>
          </a:p>
        </p:txBody>
      </p:sp>
      <p:pic>
        <p:nvPicPr>
          <p:cNvPr id="15363" name="图片 182283" descr="back(5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4" y="6029327"/>
            <a:ext cx="1250950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2" descr="d7fc7e712383f62950c99ae248cce5d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18" y="1143002"/>
            <a:ext cx="2414588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4" descr="0dca13d7f26ec1b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1143002"/>
            <a:ext cx="2286000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 descr="6df5a31ea00bbde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9" y="1143002"/>
            <a:ext cx="221456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182282"/>
          <p:cNvSpPr txBox="1">
            <a:spLocks noChangeArrowheads="1"/>
          </p:cNvSpPr>
          <p:nvPr/>
        </p:nvSpPr>
        <p:spPr bwMode="auto">
          <a:xfrm>
            <a:off x="0" y="4791077"/>
            <a:ext cx="720804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</a:rPr>
              <a:t>They are American Idol;  America’s Got Talent; China’s Got Talent.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15368" name="图片 11" descr="interesting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6" y="2928938"/>
            <a:ext cx="2544961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图片 12" descr="popular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9" y="2928938"/>
            <a:ext cx="274181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文本框 182282"/>
          <p:cNvSpPr txBox="1">
            <a:spLocks noChangeArrowheads="1"/>
          </p:cNvSpPr>
          <p:nvPr/>
        </p:nvSpPr>
        <p:spPr bwMode="auto">
          <a:xfrm>
            <a:off x="273053" y="5567364"/>
            <a:ext cx="95011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</a:rPr>
              <a:t>Talent shows are getting more and more popular.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344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theme/theme1.xml><?xml version="1.0" encoding="utf-8"?>
<a:theme xmlns:a="http://schemas.openxmlformats.org/drawingml/2006/main" name="Office 主题">
  <a:themeElements>
    <a:clrScheme name="自定义 1197">
      <a:dk1>
        <a:sysClr val="windowText" lastClr="000000"/>
      </a:dk1>
      <a:lt1>
        <a:sysClr val="window" lastClr="FFFFFF"/>
      </a:lt1>
      <a:dk2>
        <a:srgbClr val="FE5C1B"/>
      </a:dk2>
      <a:lt2>
        <a:srgbClr val="9ED157"/>
      </a:lt2>
      <a:accent1>
        <a:srgbClr val="5295DC"/>
      </a:accent1>
      <a:accent2>
        <a:srgbClr val="FE5C1B"/>
      </a:accent2>
      <a:accent3>
        <a:srgbClr val="9ED157"/>
      </a:accent3>
      <a:accent4>
        <a:srgbClr val="5295DC"/>
      </a:accent4>
      <a:accent5>
        <a:srgbClr val="FE5C1B"/>
      </a:accent5>
      <a:accent6>
        <a:srgbClr val="9ED157"/>
      </a:accent6>
      <a:hlink>
        <a:srgbClr val="0563C1"/>
      </a:hlink>
      <a:folHlink>
        <a:srgbClr val="954F7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</TotalTime>
  <Words>749</Words>
  <Application>Microsoft Office PowerPoint</Application>
  <PresentationFormat>全屏显示(4:3)</PresentationFormat>
  <Paragraphs>170</Paragraphs>
  <Slides>19</Slides>
  <Notes>1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PowerPoint 演示文稿</vt:lpstr>
      <vt:lpstr>PowerPoint 演示文稿</vt:lpstr>
      <vt:lpstr>Xining, Qinghai province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MICHAEL</dc:creator>
  <cp:lastModifiedBy>Administrator</cp:lastModifiedBy>
  <cp:revision>194</cp:revision>
  <dcterms:created xsi:type="dcterms:W3CDTF">2015-05-05T08:02:00Z</dcterms:created>
  <dcterms:modified xsi:type="dcterms:W3CDTF">2017-12-01T11:18:10Z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