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98" r:id="rId5"/>
    <p:sldId id="263" r:id="rId6"/>
    <p:sldId id="287" r:id="rId7"/>
    <p:sldId id="264" r:id="rId8"/>
    <p:sldId id="299" r:id="rId9"/>
    <p:sldId id="295" r:id="rId10"/>
    <p:sldId id="294" r:id="rId11"/>
    <p:sldId id="290" r:id="rId12"/>
    <p:sldId id="261" r:id="rId13"/>
    <p:sldId id="262" r:id="rId14"/>
    <p:sldId id="265" r:id="rId15"/>
    <p:sldId id="266" r:id="rId16"/>
    <p:sldId id="296" r:id="rId17"/>
    <p:sldId id="268" r:id="rId18"/>
    <p:sldId id="269" r:id="rId19"/>
    <p:sldId id="274" r:id="rId20"/>
    <p:sldId id="276" r:id="rId21"/>
    <p:sldId id="277" r:id="rId22"/>
    <p:sldId id="297" r:id="rId23"/>
    <p:sldId id="272" r:id="rId24"/>
    <p:sldId id="300" r:id="rId25"/>
    <p:sldId id="291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2E61AE"/>
    <a:srgbClr val="66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8" autoAdjust="0"/>
    <p:restoredTop sz="94660" autoAdjust="0"/>
  </p:normalViewPr>
  <p:slideViewPr>
    <p:cSldViewPr>
      <p:cViewPr varScale="1">
        <p:scale>
          <a:sx n="71" d="100"/>
          <a:sy n="71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D356B-FA56-4074-9817-037BB4B6E870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F1CFD-F1E4-47DD-859F-BC82615C06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15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703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973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Friends should be the same.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506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…is quiet, too.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732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Support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305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 good friend is like a mirror.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9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Should friends be the same or different?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F1CFD-F1E4-47DD-859F-BC82615C06C2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996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24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71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06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6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169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68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52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878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6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670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21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850A5-F205-4294-B1C6-EF94BFDC0342}" type="datetimeFigureOut">
              <a:rPr lang="zh-CN" altLang="en-US" smtClean="0"/>
              <a:pPr/>
              <a:t>2017/11/28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0CD40-7E53-425E-B9E0-D305E4F421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55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569304" y="332656"/>
            <a:ext cx="80090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Go for it! 8A</a:t>
            </a:r>
          </a:p>
          <a:p>
            <a:pPr algn="ctr">
              <a:lnSpc>
                <a:spcPct val="200000"/>
              </a:lnSpc>
            </a:pPr>
            <a:r>
              <a:rPr lang="en-US" altLang="zh-CN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Unit 3 I’m more outgoing than my sister?</a:t>
            </a:r>
          </a:p>
          <a:p>
            <a:pPr algn="ctr">
              <a:lnSpc>
                <a:spcPct val="200000"/>
              </a:lnSpc>
            </a:pPr>
            <a:r>
              <a:rPr lang="en-US" altLang="zh-CN" sz="3600" b="1" dirty="0">
                <a:solidFill>
                  <a:srgbClr val="0070C0"/>
                </a:solidFill>
                <a:latin typeface="Calibri" panose="020F0502020204030204" pitchFamily="34" charset="0"/>
              </a:rPr>
              <a:t>Section B 2a-2e</a:t>
            </a:r>
          </a:p>
        </p:txBody>
      </p:sp>
      <p:sp>
        <p:nvSpPr>
          <p:cNvPr id="3" name="矩形 2"/>
          <p:cNvSpPr/>
          <p:nvPr/>
        </p:nvSpPr>
        <p:spPr>
          <a:xfrm>
            <a:off x="575557" y="4581128"/>
            <a:ext cx="79845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陈琳霞</a:t>
            </a:r>
            <a:endParaRPr lang="en-US" altLang="zh-CN" sz="32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成都棠湖外国语学校</a:t>
            </a:r>
            <a:endParaRPr lang="zh-CN" altLang="en-US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8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1" t="62471" r="11431" b="4032"/>
          <a:stretch/>
        </p:blipFill>
        <p:spPr>
          <a:xfrm>
            <a:off x="8316" y="26910"/>
            <a:ext cx="5139748" cy="311405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614327"/>
              </p:ext>
            </p:extLst>
          </p:nvPr>
        </p:nvGraphicFramePr>
        <p:xfrm>
          <a:off x="2177734" y="3821049"/>
          <a:ext cx="6786754" cy="2776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8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64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39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8150">
                <a:tc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Differences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Similarities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804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Mary Smith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101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Carol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tc vMerge="1">
                  <a:txBody>
                    <a:bodyPr/>
                    <a:lstStyle/>
                    <a:p>
                      <a:endParaRPr lang="zh-CN" alt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3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8"/>
          <a:stretch/>
        </p:blipFill>
        <p:spPr>
          <a:xfrm>
            <a:off x="0" y="5445224"/>
            <a:ext cx="2087724" cy="141277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36369"/>
              </p:ext>
            </p:extLst>
          </p:nvPr>
        </p:nvGraphicFramePr>
        <p:xfrm>
          <a:off x="269523" y="1312172"/>
          <a:ext cx="8622957" cy="3845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2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64184"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Differences</a:t>
                      </a:r>
                      <a:endParaRPr lang="zh-CN" altLang="en-US" sz="2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Similarities</a:t>
                      </a:r>
                      <a:endParaRPr lang="zh-CN" altLang="en-US" sz="24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735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solidFill>
                            <a:srgbClr val="C00000"/>
                          </a:solidFill>
                        </a:rPr>
                        <a:t>Jeff—Yuan Li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/>
                        <a:t> quiet</a:t>
                      </a:r>
                    </a:p>
                    <a:p>
                      <a:pPr algn="l"/>
                      <a:r>
                        <a:rPr lang="en-US" altLang="zh-CN" sz="2400" dirty="0"/>
                        <a:t> enjoy</a:t>
                      </a:r>
                      <a:r>
                        <a:rPr lang="en-US" altLang="zh-CN" sz="2400" baseline="0" dirty="0"/>
                        <a:t> studying together</a:t>
                      </a:r>
                      <a:endParaRPr lang="zh-CN" altLang="en-US" sz="24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9809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solidFill>
                            <a:srgbClr val="C00000"/>
                          </a:solidFill>
                        </a:rPr>
                        <a:t>Huang Lei—Larry  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2400" dirty="0"/>
                        <a:t> Larry:</a:t>
                      </a:r>
                      <a:r>
                        <a:rPr lang="en-US" altLang="zh-CN" sz="2400" baseline="0" dirty="0"/>
                        <a:t>    taller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2400" baseline="0" dirty="0"/>
                        <a:t>               more outgoing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2400" baseline="0" dirty="0"/>
                        <a:t>               plays tennis better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2400" baseline="0" dirty="0"/>
                        <a:t>               less hard-working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altLang="zh-CN" sz="2400" baseline="0" dirty="0"/>
                        <a:t>Huang:  get better grades</a:t>
                      </a:r>
                      <a:endParaRPr lang="zh-CN" altLang="en-US" sz="2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2400" dirty="0"/>
                    </a:p>
                    <a:p>
                      <a:pPr algn="l"/>
                      <a:r>
                        <a:rPr lang="en-US" altLang="zh-CN" sz="2400" dirty="0"/>
                        <a:t>    </a:t>
                      </a:r>
                    </a:p>
                    <a:p>
                      <a:pPr algn="l"/>
                      <a:r>
                        <a:rPr lang="en-US" altLang="zh-CN" sz="2400" dirty="0"/>
                        <a:t>  both like sports</a:t>
                      </a:r>
                      <a:endParaRPr lang="zh-CN" altLang="en-US" sz="24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978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solidFill>
                            <a:srgbClr val="C00000"/>
                          </a:solidFill>
                        </a:rPr>
                        <a:t>Mary—Carol 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23903" y="334397"/>
            <a:ext cx="791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Should friends be the same or different?</a:t>
            </a:r>
            <a:endParaRPr lang="zh-CN" alt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87676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6572" y="423474"/>
            <a:ext cx="8516499" cy="14933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Read again and find out the 3 students’ </a:t>
            </a: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opinions</a:t>
            </a: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zh-CN" alt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lnSpc>
                <a:spcPct val="150000"/>
              </a:lnSpc>
            </a:pP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Should friends be the same or different?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19" y="3500061"/>
            <a:ext cx="1731270" cy="23772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39" y="4035700"/>
            <a:ext cx="2415476" cy="1841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812" y="4058542"/>
            <a:ext cx="2274563" cy="18187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1892" y="2474893"/>
            <a:ext cx="23818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Friends should be the same.</a:t>
            </a:r>
            <a:endParaRPr lang="zh-CN" altLang="en-US" sz="2800" b="1" dirty="0"/>
          </a:p>
        </p:txBody>
      </p:sp>
      <p:sp>
        <p:nvSpPr>
          <p:cNvPr id="7" name="矩形 6"/>
          <p:cNvSpPr/>
          <p:nvPr/>
        </p:nvSpPr>
        <p:spPr>
          <a:xfrm>
            <a:off x="3156546" y="2852936"/>
            <a:ext cx="29276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Friends can be different.</a:t>
            </a:r>
            <a:endParaRPr lang="zh-CN" altLang="en-US" sz="2800" b="1" dirty="0"/>
          </a:p>
        </p:txBody>
      </p:sp>
      <p:sp>
        <p:nvSpPr>
          <p:cNvPr id="8" name="矩形 7"/>
          <p:cNvSpPr/>
          <p:nvPr/>
        </p:nvSpPr>
        <p:spPr>
          <a:xfrm>
            <a:off x="6376037" y="2548061"/>
            <a:ext cx="30925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Whether friends are the same or different is OK.</a:t>
            </a:r>
            <a:endParaRPr lang="zh-CN" altLang="en-US" sz="2800" b="1" dirty="0"/>
          </a:p>
        </p:txBody>
      </p:sp>
      <p:sp>
        <p:nvSpPr>
          <p:cNvPr id="9" name="矩形 8"/>
          <p:cNvSpPr/>
          <p:nvPr/>
        </p:nvSpPr>
        <p:spPr>
          <a:xfrm>
            <a:off x="179512" y="5858108"/>
            <a:ext cx="1731270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Jeff Green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60810" y="5858108"/>
            <a:ext cx="1731270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Huang Lei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60232" y="5858108"/>
            <a:ext cx="2103143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Mary Smith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" r="1590"/>
          <a:stretch/>
        </p:blipFill>
        <p:spPr>
          <a:xfrm>
            <a:off x="755576" y="-14131"/>
            <a:ext cx="7704856" cy="6872131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411760" y="332656"/>
            <a:ext cx="17281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411760" y="620688"/>
            <a:ext cx="1728192" cy="60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411760" y="908720"/>
            <a:ext cx="72908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463988" y="626773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463988" y="908720"/>
            <a:ext cx="864096" cy="99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835696" y="4581128"/>
            <a:ext cx="39604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763688" y="4869160"/>
            <a:ext cx="149416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EB9102E-5F5B-4DFB-B847-38EB3CC77442}"/>
              </a:ext>
            </a:extLst>
          </p:cNvPr>
          <p:cNvSpPr/>
          <p:nvPr/>
        </p:nvSpPr>
        <p:spPr>
          <a:xfrm>
            <a:off x="2987824" y="2566645"/>
            <a:ext cx="3564396" cy="646331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FFF00"/>
                </a:solidFill>
              </a:rPr>
              <a:t>Topic sentence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25" y="827782"/>
            <a:ext cx="1150416" cy="157804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50" y="1001036"/>
            <a:ext cx="1578812" cy="12024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775" y="947395"/>
            <a:ext cx="1520737" cy="12147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81790" y="2144215"/>
            <a:ext cx="823286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Jeff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68130" y="2108276"/>
            <a:ext cx="1685578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Huang Lei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89119" y="2046787"/>
            <a:ext cx="1028036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Mary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9924" y="2742019"/>
            <a:ext cx="23818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Friends should be the same.</a:t>
            </a:r>
            <a:endParaRPr lang="zh-CN" altLang="en-US" sz="2400" b="1" dirty="0"/>
          </a:p>
        </p:txBody>
      </p:sp>
      <p:sp>
        <p:nvSpPr>
          <p:cNvPr id="10" name="矩形 9"/>
          <p:cNvSpPr/>
          <p:nvPr/>
        </p:nvSpPr>
        <p:spPr>
          <a:xfrm>
            <a:off x="3710691" y="2750455"/>
            <a:ext cx="28055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Friends can be different.</a:t>
            </a:r>
            <a:endParaRPr lang="zh-CN" altLang="en-US" sz="2400" b="1" dirty="0"/>
          </a:p>
        </p:txBody>
      </p:sp>
      <p:sp>
        <p:nvSpPr>
          <p:cNvPr id="11" name="矩形 10"/>
          <p:cNvSpPr/>
          <p:nvPr/>
        </p:nvSpPr>
        <p:spPr>
          <a:xfrm>
            <a:off x="6804248" y="2750456"/>
            <a:ext cx="2303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Whether friends are the same or different is OK.</a:t>
            </a:r>
            <a:endParaRPr lang="zh-CN" altLang="en-US" sz="2400" b="1" dirty="0"/>
          </a:p>
        </p:txBody>
      </p:sp>
      <p:sp>
        <p:nvSpPr>
          <p:cNvPr id="12" name="矩形 11"/>
          <p:cNvSpPr/>
          <p:nvPr/>
        </p:nvSpPr>
        <p:spPr>
          <a:xfrm>
            <a:off x="333425" y="3837986"/>
            <a:ext cx="319010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…is quiet, too.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We enjoy…together.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69922" y="3701659"/>
            <a:ext cx="2827121" cy="2893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taller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more outgoing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play tennis better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less hard-working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get better grades</a:t>
            </a:r>
          </a:p>
        </p:txBody>
      </p:sp>
      <p:sp>
        <p:nvSpPr>
          <p:cNvPr id="14" name="矩形 13"/>
          <p:cNvSpPr/>
          <p:nvPr/>
        </p:nvSpPr>
        <p:spPr>
          <a:xfrm>
            <a:off x="1360479" y="5148209"/>
            <a:ext cx="1540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facts</a:t>
            </a:r>
            <a:endParaRPr lang="zh-CN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67718" y="5131192"/>
            <a:ext cx="1636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story</a:t>
            </a:r>
            <a:endParaRPr lang="zh-CN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C916344-B4AC-480A-B9D3-CCBC5B67FAC4}"/>
              </a:ext>
            </a:extLst>
          </p:cNvPr>
          <p:cNvSpPr/>
          <p:nvPr/>
        </p:nvSpPr>
        <p:spPr>
          <a:xfrm>
            <a:off x="3371059" y="34618"/>
            <a:ext cx="22781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Opinions</a:t>
            </a:r>
            <a:endParaRPr lang="zh-CN" alt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168EEFB-BAB5-4B3F-B67E-765C66B0484F}"/>
              </a:ext>
            </a:extLst>
          </p:cNvPr>
          <p:cNvSpPr/>
          <p:nvPr/>
        </p:nvSpPr>
        <p:spPr>
          <a:xfrm>
            <a:off x="3522632" y="4746473"/>
            <a:ext cx="218681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Support </a:t>
            </a:r>
            <a:endParaRPr lang="zh-CN" alt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739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548681"/>
            <a:ext cx="6912768" cy="637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/>
              <a:t>opinion</a:t>
            </a:r>
            <a:endParaRPr lang="zh-CN" altLang="en-US" sz="4000" b="1" dirty="0"/>
          </a:p>
        </p:txBody>
      </p:sp>
      <p:sp>
        <p:nvSpPr>
          <p:cNvPr id="3" name="矩形 2"/>
          <p:cNvSpPr/>
          <p:nvPr/>
        </p:nvSpPr>
        <p:spPr>
          <a:xfrm>
            <a:off x="1640667" y="1186339"/>
            <a:ext cx="756084" cy="3206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9" name="矩形 8"/>
          <p:cNvSpPr/>
          <p:nvPr/>
        </p:nvSpPr>
        <p:spPr>
          <a:xfrm>
            <a:off x="3295355" y="1186338"/>
            <a:ext cx="756084" cy="3206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10" name="矩形 9"/>
          <p:cNvSpPr/>
          <p:nvPr/>
        </p:nvSpPr>
        <p:spPr>
          <a:xfrm>
            <a:off x="5013797" y="1186337"/>
            <a:ext cx="756084" cy="3206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11" name="矩形 10"/>
          <p:cNvSpPr/>
          <p:nvPr/>
        </p:nvSpPr>
        <p:spPr>
          <a:xfrm>
            <a:off x="6612832" y="1186336"/>
            <a:ext cx="756084" cy="3206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12" name="矩形 11"/>
          <p:cNvSpPr/>
          <p:nvPr/>
        </p:nvSpPr>
        <p:spPr>
          <a:xfrm>
            <a:off x="3707904" y="5097378"/>
            <a:ext cx="1853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C00000"/>
                </a:solidFill>
              </a:rPr>
              <a:t>support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19672" y="2734063"/>
            <a:ext cx="746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fact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87722" y="2734063"/>
            <a:ext cx="746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fact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32040" y="2734062"/>
            <a:ext cx="936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story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6216" y="2734062"/>
            <a:ext cx="936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story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8571" y="908720"/>
            <a:ext cx="791274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Should friends be the same or different?</a:t>
            </a:r>
          </a:p>
          <a:p>
            <a:pPr algn="ctr">
              <a:lnSpc>
                <a:spcPct val="200000"/>
              </a:lnSpc>
            </a:pP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Share your 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opinions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</a:p>
          <a:p>
            <a:pPr algn="ctr">
              <a:lnSpc>
                <a:spcPct val="200000"/>
              </a:lnSpc>
            </a:pP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Don’t forget to give your 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support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114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" r="1590"/>
          <a:stretch/>
        </p:blipFill>
        <p:spPr>
          <a:xfrm>
            <a:off x="1043608" y="1097555"/>
            <a:ext cx="6984776" cy="57604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5243" y="260648"/>
            <a:ext cx="79399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Can you find any other English sayings?</a:t>
            </a:r>
            <a:endParaRPr lang="en-US" altLang="zh-CN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55776" y="1628800"/>
            <a:ext cx="16381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555776" y="1844824"/>
            <a:ext cx="7560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627784" y="3976111"/>
            <a:ext cx="121513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187624" y="4221088"/>
            <a:ext cx="300633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87624" y="4437112"/>
            <a:ext cx="18722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040052" y="5157192"/>
            <a:ext cx="5400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051720" y="5373216"/>
            <a:ext cx="35823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51720" y="5661248"/>
            <a:ext cx="45905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4139952" y="4897606"/>
            <a:ext cx="720080" cy="33159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48371" y="116632"/>
            <a:ext cx="8688125" cy="1077218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Why do </a:t>
            </a:r>
            <a:r>
              <a:rPr lang="en-US" altLang="zh-CN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they use </a:t>
            </a: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these English </a:t>
            </a:r>
            <a:r>
              <a:rPr lang="en-US" altLang="zh-CN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sayings in their articles?</a:t>
            </a:r>
            <a:endParaRPr lang="en-US" altLang="zh-CN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8395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5556" y="1965505"/>
            <a:ext cx="8388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Let’s share more sayings about “friends”!</a:t>
            </a:r>
          </a:p>
        </p:txBody>
      </p:sp>
    </p:spTree>
    <p:extLst>
      <p:ext uri="{BB962C8B-B14F-4D97-AF65-F5344CB8AC3E}">
        <p14:creationId xmlns:p14="http://schemas.microsoft.com/office/powerpoint/2010/main" val="378341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04664"/>
            <a:ext cx="6102678" cy="6048672"/>
          </a:xfrm>
          <a:prstGeom prst="rect">
            <a:avLst/>
          </a:prstGeom>
        </p:spPr>
      </p:pic>
      <p:pic>
        <p:nvPicPr>
          <p:cNvPr id="3" name="清晨的芬芳 (钢琴,吉他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78842.666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98414" y="5949280"/>
            <a:ext cx="4572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0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4811" y="1052736"/>
            <a:ext cx="5474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Let’s enjoy a song!</a:t>
            </a:r>
            <a:endParaRPr lang="zh-CN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4596" y="2420888"/>
            <a:ext cx="7160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 is the song about?</a:t>
            </a:r>
            <a:endParaRPr lang="zh-CN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59904" y="3891501"/>
            <a:ext cx="24160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Friend</a:t>
            </a:r>
            <a:endParaRPr lang="zh-CN" altLang="en-US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Shining Friends_clip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36396" y="5877272"/>
            <a:ext cx="4572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0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" t="16891" r="1925" b="16824"/>
          <a:stretch/>
        </p:blipFill>
        <p:spPr>
          <a:xfrm>
            <a:off x="1259632" y="836714"/>
            <a:ext cx="6984776" cy="545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0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6600563" cy="50332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59632" y="5733257"/>
            <a:ext cx="6824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/>
              <a:t>A friend in need is a friend indeed!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151043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5"/>
          <a:stretch/>
        </p:blipFill>
        <p:spPr>
          <a:xfrm>
            <a:off x="971600" y="1844825"/>
            <a:ext cx="7200800" cy="44741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3019" y="766393"/>
            <a:ext cx="8103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A </a:t>
            </a:r>
            <a:r>
              <a:rPr lang="en-US" altLang="zh-CN" sz="3200" b="1" dirty="0" smtClean="0"/>
              <a:t>life </a:t>
            </a:r>
            <a:r>
              <a:rPr lang="en-US" altLang="zh-CN" sz="3200" b="1" dirty="0" smtClean="0"/>
              <a:t>without a </a:t>
            </a:r>
            <a:r>
              <a:rPr lang="en-US" altLang="zh-CN" sz="3200" b="1" dirty="0" smtClean="0"/>
              <a:t>friend is a life without the sun.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9731615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6500" y="2132856"/>
            <a:ext cx="99681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/>
              <a:t>Please write a passage to talk about your </a:t>
            </a:r>
            <a:r>
              <a:rPr lang="en-US" altLang="zh-CN" sz="3200" b="1" dirty="0">
                <a:solidFill>
                  <a:srgbClr val="FF0000"/>
                </a:solidFill>
              </a:rPr>
              <a:t>opinion</a:t>
            </a:r>
            <a:r>
              <a:rPr lang="en-US" altLang="zh-CN" sz="3200" b="1" dirty="0"/>
              <a:t>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/>
              <a:t>Give your </a:t>
            </a:r>
            <a:r>
              <a:rPr lang="en-US" altLang="zh-CN" sz="3200" b="1" dirty="0">
                <a:solidFill>
                  <a:srgbClr val="FF0000"/>
                </a:solidFill>
              </a:rPr>
              <a:t>support</a:t>
            </a:r>
            <a:r>
              <a:rPr lang="en-US" altLang="zh-CN" sz="3200" b="1" dirty="0"/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179512" y="684152"/>
            <a:ext cx="878497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Which </a:t>
            </a:r>
            <a:r>
              <a:rPr lang="en-US" altLang="zh-CN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English saying </a:t>
            </a:r>
            <a:r>
              <a:rPr lang="en-US" altLang="zh-CN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about friends is your favorite?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0" t="12627" r="20089" b="17849"/>
          <a:stretch/>
        </p:blipFill>
        <p:spPr>
          <a:xfrm rot="5400000">
            <a:off x="6208127" y="3868340"/>
            <a:ext cx="3110859" cy="277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1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0" y="1289"/>
            <a:ext cx="3366374" cy="28646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190038"/>
            <a:ext cx="3347388" cy="266796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123728" y="2967335"/>
            <a:ext cx="5616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Cherish our friends!</a:t>
            </a:r>
            <a:endParaRPr lang="zh-CN" alt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6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52966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4" t="26563"/>
          <a:stretch/>
        </p:blipFill>
        <p:spPr>
          <a:xfrm>
            <a:off x="-5680" y="44624"/>
            <a:ext cx="3294366" cy="198194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21050" y="3501009"/>
            <a:ext cx="12522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Lily</a:t>
            </a:r>
            <a:endParaRPr lang="zh-CN" altLang="en-US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94366" y="692696"/>
            <a:ext cx="5994666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I’m funnier than Lily.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And I’m more outgoing than her.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I’m less hard-working than her.</a:t>
            </a:r>
          </a:p>
          <a:p>
            <a:pPr>
              <a:lnSpc>
                <a:spcPct val="120000"/>
              </a:lnSpc>
            </a:pPr>
            <a:endParaRPr lang="en-US" altLang="zh-CN" sz="2800" dirty="0">
              <a:solidFill>
                <a:srgbClr val="0070C0"/>
              </a:solidFill>
            </a:endParaRP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I’m as friendly as Lily.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We both like music.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I like watching movies, and she likes it, too.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0070C0"/>
                </a:solidFill>
              </a:rPr>
              <a:t>We enjoy reading books together.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4FD74AD-D46F-44C9-B6F5-70A3D1A7727F}"/>
              </a:ext>
            </a:extLst>
          </p:cNvPr>
          <p:cNvSpPr/>
          <p:nvPr/>
        </p:nvSpPr>
        <p:spPr>
          <a:xfrm>
            <a:off x="539552" y="1700809"/>
            <a:ext cx="8053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36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Can you talk about you and your friends?</a:t>
            </a:r>
            <a:endParaRPr lang="zh-CN" altLang="en-US" sz="36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457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610" y="84834"/>
            <a:ext cx="83596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Read the 3 passages in 2b and answer:</a:t>
            </a:r>
          </a:p>
        </p:txBody>
      </p:sp>
      <p:sp>
        <p:nvSpPr>
          <p:cNvPr id="5" name="矩形 4"/>
          <p:cNvSpPr/>
          <p:nvPr/>
        </p:nvSpPr>
        <p:spPr>
          <a:xfrm>
            <a:off x="2029408" y="1148474"/>
            <a:ext cx="5278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600" dirty="0"/>
              <a:t>Who are their friends?</a:t>
            </a:r>
            <a:endParaRPr lang="zh-CN" altLang="zh-CN" sz="3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67338"/>
            <a:ext cx="1296144" cy="15780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382624"/>
            <a:ext cx="1704072" cy="129449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088" y="2380371"/>
            <a:ext cx="1910565" cy="13773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523356" y="3683771"/>
            <a:ext cx="791949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Jeff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33551" y="3677119"/>
            <a:ext cx="1790577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Huang Lei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80313" y="3625874"/>
            <a:ext cx="1044958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Mary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9074" y="4653136"/>
            <a:ext cx="15406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tx2"/>
                </a:solidFill>
              </a:rPr>
              <a:t>Yuan Li</a:t>
            </a:r>
            <a:endParaRPr lang="zh-CN" altLang="en-US" sz="3600" b="1" dirty="0">
              <a:solidFill>
                <a:schemeClr val="tx2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21124" y="4653136"/>
            <a:ext cx="1154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tx2"/>
                </a:solidFill>
              </a:rPr>
              <a:t>Larry</a:t>
            </a:r>
            <a:endParaRPr lang="zh-CN" altLang="en-US" sz="3600" b="1" dirty="0">
              <a:solidFill>
                <a:schemeClr val="tx2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52293" y="4653136"/>
            <a:ext cx="1176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tx2"/>
                </a:solidFill>
              </a:rPr>
              <a:t>Carol</a:t>
            </a:r>
            <a:endParaRPr lang="zh-CN" alt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1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2D296EA-FA97-43EB-8232-49A9C0486301}"/>
              </a:ext>
            </a:extLst>
          </p:cNvPr>
          <p:cNvSpPr/>
          <p:nvPr/>
        </p:nvSpPr>
        <p:spPr>
          <a:xfrm>
            <a:off x="179512" y="1472498"/>
            <a:ext cx="8838982" cy="16684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Let’s try to find 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differences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and 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similarities</a:t>
            </a:r>
            <a:r>
              <a:rPr lang="en-US" altLang="zh-CN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between them and their friends.</a:t>
            </a:r>
          </a:p>
        </p:txBody>
      </p:sp>
    </p:spTree>
    <p:extLst>
      <p:ext uri="{BB962C8B-B14F-4D97-AF65-F5344CB8AC3E}">
        <p14:creationId xmlns:p14="http://schemas.microsoft.com/office/powerpoint/2010/main" val="243164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2097" r="54388" b="40632"/>
          <a:stretch/>
        </p:blipFill>
        <p:spPr>
          <a:xfrm>
            <a:off x="3035372" y="109374"/>
            <a:ext cx="5785100" cy="5983922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3117289" y="4005064"/>
            <a:ext cx="717002" cy="4175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077548" y="3933056"/>
            <a:ext cx="4039264" cy="4934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699505" y="3564632"/>
            <a:ext cx="4656374" cy="4175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07504" y="1428214"/>
            <a:ext cx="2312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</a:rPr>
              <a:t>differences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9512" y="3399356"/>
            <a:ext cx="2281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</a:rPr>
              <a:t>similarities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656B789F-6DB1-4914-A609-D3F9D95E9A41}"/>
              </a:ext>
            </a:extLst>
          </p:cNvPr>
          <p:cNvSpPr/>
          <p:nvPr/>
        </p:nvSpPr>
        <p:spPr>
          <a:xfrm>
            <a:off x="107505" y="3429000"/>
            <a:ext cx="2312940" cy="6166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15F1DB0F-8A5D-4DFF-9BD9-033BC9B847BE}"/>
              </a:ext>
            </a:extLst>
          </p:cNvPr>
          <p:cNvCxnSpPr/>
          <p:nvPr/>
        </p:nvCxnSpPr>
        <p:spPr>
          <a:xfrm>
            <a:off x="251521" y="1988840"/>
            <a:ext cx="20162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15F1DB0F-8A5D-4DFF-9BD9-033BC9B847BE}"/>
              </a:ext>
            </a:extLst>
          </p:cNvPr>
          <p:cNvCxnSpPr/>
          <p:nvPr/>
        </p:nvCxnSpPr>
        <p:spPr>
          <a:xfrm>
            <a:off x="6702214" y="1417924"/>
            <a:ext cx="17054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15F1DB0F-8A5D-4DFF-9BD9-033BC9B847BE}"/>
              </a:ext>
            </a:extLst>
          </p:cNvPr>
          <p:cNvCxnSpPr/>
          <p:nvPr/>
        </p:nvCxnSpPr>
        <p:spPr>
          <a:xfrm>
            <a:off x="5569976" y="1844824"/>
            <a:ext cx="248894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15F1DB0F-8A5D-4DFF-9BD9-033BC9B847BE}"/>
              </a:ext>
            </a:extLst>
          </p:cNvPr>
          <p:cNvCxnSpPr/>
          <p:nvPr/>
        </p:nvCxnSpPr>
        <p:spPr>
          <a:xfrm>
            <a:off x="5530235" y="2276872"/>
            <a:ext cx="21375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15F1DB0F-8A5D-4DFF-9BD9-033BC9B847BE}"/>
              </a:ext>
            </a:extLst>
          </p:cNvPr>
          <p:cNvCxnSpPr/>
          <p:nvPr/>
        </p:nvCxnSpPr>
        <p:spPr>
          <a:xfrm>
            <a:off x="5569976" y="3540896"/>
            <a:ext cx="271334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15F1DB0F-8A5D-4DFF-9BD9-033BC9B847BE}"/>
              </a:ext>
            </a:extLst>
          </p:cNvPr>
          <p:cNvCxnSpPr/>
          <p:nvPr/>
        </p:nvCxnSpPr>
        <p:spPr>
          <a:xfrm>
            <a:off x="3117289" y="3909320"/>
            <a:ext cx="8292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628979"/>
              </p:ext>
            </p:extLst>
          </p:nvPr>
        </p:nvGraphicFramePr>
        <p:xfrm>
          <a:off x="1668211" y="5085184"/>
          <a:ext cx="7368285" cy="1545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0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89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622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8078">
                <a:tc>
                  <a:txBody>
                    <a:bodyPr/>
                    <a:lstStyle/>
                    <a:p>
                      <a:pPr algn="l"/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1" dirty="0"/>
                        <a:t>Differences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1" dirty="0"/>
                        <a:t>Similarities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644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1" dirty="0" smtClean="0"/>
                        <a:t>Jeff Green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b="1" dirty="0"/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2400" b="1" dirty="0" smtClean="0"/>
                        <a:t>quiet</a:t>
                      </a:r>
                    </a:p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2400" b="1" dirty="0" smtClean="0"/>
                        <a:t>enjoy studying together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160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1" dirty="0" smtClean="0"/>
                        <a:t>Yuan Li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b="1" dirty="0"/>
                    </a:p>
                  </a:txBody>
                  <a:tcPr marL="68580" marR="68580"/>
                </a:tc>
                <a:tc vMerge="1">
                  <a:txBody>
                    <a:bodyPr/>
                    <a:lstStyle/>
                    <a:p>
                      <a:endParaRPr lang="zh-CN" alt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9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7" grpId="0" animBg="1"/>
      <p:bldP spid="25" grpId="0"/>
      <p:bldP spid="2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7" t="5193" r="2995" b="42907"/>
          <a:stretch/>
        </p:blipFill>
        <p:spPr>
          <a:xfrm>
            <a:off x="89502" y="-17512"/>
            <a:ext cx="3599892" cy="355137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078890"/>
              </p:ext>
            </p:extLst>
          </p:nvPr>
        </p:nvGraphicFramePr>
        <p:xfrm>
          <a:off x="197514" y="3717032"/>
          <a:ext cx="4158462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1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3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70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97457"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Differences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Similarities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430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Huang Lei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985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Larry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tc vMerge="1">
                  <a:txBody>
                    <a:bodyPr/>
                    <a:lstStyle/>
                    <a:p>
                      <a:endParaRPr lang="zh-CN" alt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1" t="62471" r="11431" b="4032"/>
          <a:stretch/>
        </p:blipFill>
        <p:spPr>
          <a:xfrm>
            <a:off x="3851920" y="178857"/>
            <a:ext cx="5292080" cy="3178136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62471"/>
              </p:ext>
            </p:extLst>
          </p:nvPr>
        </p:nvGraphicFramePr>
        <p:xfrm>
          <a:off x="4409982" y="3717033"/>
          <a:ext cx="4626514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450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706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46693"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Differences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Similarities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131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Mary Smith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02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Carol</a:t>
                      </a:r>
                      <a:endParaRPr lang="zh-CN" altLang="en-US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 marL="68580" marR="68580"/>
                </a:tc>
                <a:tc vMerge="1">
                  <a:txBody>
                    <a:bodyPr/>
                    <a:lstStyle/>
                    <a:p>
                      <a:endParaRPr lang="zh-CN" alt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04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7" t="5193" r="2995" b="42907"/>
          <a:stretch/>
        </p:blipFill>
        <p:spPr>
          <a:xfrm>
            <a:off x="89502" y="-17512"/>
            <a:ext cx="4325756" cy="3662536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443320"/>
              </p:ext>
            </p:extLst>
          </p:nvPr>
        </p:nvGraphicFramePr>
        <p:xfrm>
          <a:off x="2051721" y="3821049"/>
          <a:ext cx="6858762" cy="2776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782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8150">
                <a:tc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Differences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Similarities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804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Huang Lei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101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/>
                        <a:t>Larry</a:t>
                      </a:r>
                      <a:endParaRPr lang="zh-CN" altLang="en-US" sz="24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/>
                    </a:p>
                  </a:txBody>
                  <a:tcPr marL="68580" marR="68580"/>
                </a:tc>
                <a:tc vMerge="1">
                  <a:txBody>
                    <a:bodyPr/>
                    <a:lstStyle/>
                    <a:p>
                      <a:endParaRPr lang="zh-CN" alt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851920" y="4655915"/>
            <a:ext cx="2484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gets better grades</a:t>
            </a:r>
          </a:p>
        </p:txBody>
      </p:sp>
      <p:sp>
        <p:nvSpPr>
          <p:cNvPr id="7" name="矩形 6"/>
          <p:cNvSpPr/>
          <p:nvPr/>
        </p:nvSpPr>
        <p:spPr>
          <a:xfrm>
            <a:off x="3851920" y="5375995"/>
            <a:ext cx="28600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taller, more outgoing</a:t>
            </a:r>
          </a:p>
          <a:p>
            <a:r>
              <a:rPr lang="en-US" altLang="zh-CN" sz="2400" b="1" dirty="0">
                <a:solidFill>
                  <a:srgbClr val="C00000"/>
                </a:solidFill>
              </a:rPr>
              <a:t>plays tennis better</a:t>
            </a:r>
          </a:p>
          <a:p>
            <a:r>
              <a:rPr lang="en-US" altLang="zh-CN" sz="2400" b="1" dirty="0">
                <a:solidFill>
                  <a:srgbClr val="C00000"/>
                </a:solidFill>
              </a:rPr>
              <a:t>less hard-working</a:t>
            </a:r>
          </a:p>
        </p:txBody>
      </p:sp>
      <p:sp>
        <p:nvSpPr>
          <p:cNvPr id="8" name="矩形 7"/>
          <p:cNvSpPr/>
          <p:nvPr/>
        </p:nvSpPr>
        <p:spPr>
          <a:xfrm>
            <a:off x="6800498" y="5105606"/>
            <a:ext cx="2163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both like sports</a:t>
            </a:r>
          </a:p>
        </p:txBody>
      </p:sp>
    </p:spTree>
    <p:extLst>
      <p:ext uri="{BB962C8B-B14F-4D97-AF65-F5344CB8AC3E}">
        <p14:creationId xmlns:p14="http://schemas.microsoft.com/office/powerpoint/2010/main" val="84794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451</Words>
  <Application>Microsoft Office PowerPoint</Application>
  <PresentationFormat>全屏显示(4:3)</PresentationFormat>
  <Paragraphs>128</Paragraphs>
  <Slides>25</Slides>
  <Notes>7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linxia chen</dc:creator>
  <cp:lastModifiedBy>linxia chen</cp:lastModifiedBy>
  <cp:revision>154</cp:revision>
  <dcterms:created xsi:type="dcterms:W3CDTF">2017-08-14T08:47:26Z</dcterms:created>
  <dcterms:modified xsi:type="dcterms:W3CDTF">2017-11-28T14:24:17Z</dcterms:modified>
</cp:coreProperties>
</file>